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A3_1012222F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DD_884C89EA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B0_87419F5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BE_3781E506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D3_2080B3A2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C8_DF0FF296.xml" ContentType="application/vnd.ms-powerpoint.comments+xml"/>
  <Override PartName="/ppt/comments/modernComment_1C1_1848571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348" r:id="rId2"/>
    <p:sldId id="349" r:id="rId3"/>
    <p:sldId id="407" r:id="rId4"/>
    <p:sldId id="416" r:id="rId5"/>
    <p:sldId id="418" r:id="rId6"/>
    <p:sldId id="419" r:id="rId7"/>
    <p:sldId id="412" r:id="rId8"/>
    <p:sldId id="421" r:id="rId9"/>
    <p:sldId id="477" r:id="rId10"/>
    <p:sldId id="423" r:id="rId11"/>
    <p:sldId id="459" r:id="rId12"/>
    <p:sldId id="424" r:id="rId13"/>
    <p:sldId id="460" r:id="rId14"/>
    <p:sldId id="425" r:id="rId15"/>
    <p:sldId id="426" r:id="rId16"/>
    <p:sldId id="431" r:id="rId17"/>
    <p:sldId id="434" r:id="rId18"/>
    <p:sldId id="432" r:id="rId19"/>
    <p:sldId id="433" r:id="rId20"/>
    <p:sldId id="436" r:id="rId21"/>
    <p:sldId id="437" r:id="rId22"/>
    <p:sldId id="438" r:id="rId23"/>
    <p:sldId id="439" r:id="rId24"/>
    <p:sldId id="441" r:id="rId25"/>
    <p:sldId id="442" r:id="rId26"/>
    <p:sldId id="444" r:id="rId27"/>
    <p:sldId id="446" r:id="rId28"/>
    <p:sldId id="447" r:id="rId29"/>
    <p:sldId id="448" r:id="rId30"/>
    <p:sldId id="462" r:id="rId31"/>
    <p:sldId id="463" r:id="rId32"/>
    <p:sldId id="464" r:id="rId33"/>
    <p:sldId id="465" r:id="rId34"/>
    <p:sldId id="466" r:id="rId35"/>
    <p:sldId id="467" r:id="rId36"/>
    <p:sldId id="413" r:id="rId37"/>
    <p:sldId id="469" r:id="rId38"/>
    <p:sldId id="471" r:id="rId39"/>
    <p:sldId id="476" r:id="rId40"/>
    <p:sldId id="479" r:id="rId41"/>
    <p:sldId id="478" r:id="rId42"/>
    <p:sldId id="414" r:id="rId43"/>
    <p:sldId id="472" r:id="rId44"/>
    <p:sldId id="473" r:id="rId45"/>
    <p:sldId id="474" r:id="rId46"/>
    <p:sldId id="415" r:id="rId47"/>
    <p:sldId id="480" r:id="rId48"/>
    <p:sldId id="458" r:id="rId49"/>
    <p:sldId id="457" r:id="rId50"/>
    <p:sldId id="456" r:id="rId51"/>
    <p:sldId id="461" r:id="rId52"/>
    <p:sldId id="455" r:id="rId53"/>
    <p:sldId id="454" r:id="rId54"/>
    <p:sldId id="453" r:id="rId55"/>
    <p:sldId id="452" r:id="rId56"/>
    <p:sldId id="451" r:id="rId57"/>
    <p:sldId id="450" r:id="rId58"/>
    <p:sldId id="449" r:id="rId59"/>
    <p:sldId id="411" r:id="rId60"/>
  </p:sldIdLst>
  <p:sldSz cx="12192000" cy="6858000"/>
  <p:notesSz cx="6997700" cy="9283700"/>
  <p:embeddedFontLst>
    <p:embeddedFont>
      <p:font typeface="본고딕 KR Regular" panose="020B0600000101010101" charset="-127"/>
      <p:regular r:id="rId63"/>
    </p:embeddedFont>
    <p:embeddedFont>
      <p:font typeface="Amaranth" panose="020B0600000101010101" charset="0"/>
      <p:regular r:id="rId64"/>
      <p:bold r:id="rId65"/>
      <p:boldItalic r:id="rId66"/>
    </p:embeddedFont>
    <p:embeddedFont>
      <p:font typeface="Britannic Bold" panose="020B0903060703020204" pitchFamily="34" charset="0"/>
      <p:regular r:id="rId67"/>
    </p:embeddedFont>
    <p:embeddedFont>
      <p:font typeface="Cambria Math" panose="02040503050406030204" pitchFamily="18" charset="0"/>
      <p:regular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FAFE62-E829-CB90-6A68-16FF3D84058B}" name="강민경" initials="강" userId="강민경" providerId="None"/>
  <p188:author id="{3A330891-9F55-9577-F568-D88AD749E631}" name="손수민" initials="손" userId="S::ssmin1215@o365.skku.edu::891547d1-23f4-4fc7-bb9d-3673ba9c4b28" providerId="AD"/>
  <p188:author id="{79AD1B94-2608-2A5C-6DBE-011051CE0815}" name="김재윤" initials="김" userId="S::jena9925@o365.skku.edu::ea84a480-8121-48c0-8b19-c78ddb664b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E3FF"/>
    <a:srgbClr val="595959"/>
    <a:srgbClr val="E2F1D9"/>
    <a:srgbClr val="DDB0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58A9-09B9-45A7-AB93-058976C55AF2}" v="7023" dt="2022-03-03T13:28:41.425"/>
    <p1510:client id="{91547E8B-DA31-910B-F588-29B25D3DCA5D}" v="523" dt="2022-03-03T05:20:18.786"/>
    <p1510:client id="{92ADCBF7-E920-F38E-B57E-A53AAF13F33B}" v="55" dt="2022-03-03T12:33:06.702"/>
    <p1510:client id="{985D656C-B050-4F22-2816-BE6AC947C990}" v="88" dt="2022-03-03T15:35:11.887"/>
    <p1510:client id="{D76319C3-8245-FC40-A272-C0A7EBE534E6}" v="17393" dt="2022-03-03T09:54:14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7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modernComment_1A3_101222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53B41C-A69C-40F8-8C73-372227364716}" authorId="{3A330891-9F55-9577-F568-D88AD749E631}" created="2022-03-03T15:12:36.899">
    <pc:sldMkLst xmlns:pc="http://schemas.microsoft.com/office/powerpoint/2013/main/command">
      <pc:docMk/>
      <pc:sldMk cId="269623855" sldId="419"/>
    </pc:sldMkLst>
    <p188:txBody>
      <a:bodyPr/>
      <a:lstStyle/>
      <a:p>
        <a:r>
          <a:rPr lang="ko-KR" altLang="en-US"/>
          <a:t>tailored - 잘 맞도록 만든</a:t>
        </a:r>
      </a:p>
    </p188:txBody>
  </p188:cm>
</p188:cmLst>
</file>

<file path=ppt/comments/modernComment_1B0_87419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99846D-59E1-45AA-B3A3-2AA39D39A2FC}" authorId="{3A330891-9F55-9577-F568-D88AD749E631}" created="2022-03-03T15:15:20.105">
    <pc:sldMkLst xmlns:pc="http://schemas.microsoft.com/office/powerpoint/2013/main/command">
      <pc:docMk/>
      <pc:sldMk cId="2269224789" sldId="432"/>
    </pc:sldMkLst>
    <p188:txBody>
      <a:bodyPr/>
      <a:lstStyle/>
      <a:p>
        <a:r>
          <a:rPr lang="ko-KR" altLang="en-US"/>
          <a:t>henceforth - 이후로</a:t>
        </a:r>
      </a:p>
    </p188:txBody>
  </p188:cm>
</p188:cmLst>
</file>

<file path=ppt/comments/modernComment_1BE_3781E5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17354F-DFB7-C14E-AF0C-C8FEF2A8D3E9}" authorId="{79AD1B94-2608-2A5C-6DBE-011051CE0815}" created="2022-03-03T03:57:16.9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1259654" sldId="446"/>
      <ac:spMk id="3" creationId="{4E5910BC-D76B-AE4F-BBD8-A50269FF8DBC}"/>
      <ac:txMk cp="244" len="22">
        <ac:context len="445" hash="3364685320"/>
      </ac:txMk>
    </ac:txMkLst>
    <p188:pos x="8120449" y="2709306"/>
    <p188:replyLst>
      <p188:reply id="{31352F86-DBC1-4464-8869-6879C39E0840}" authorId="{99FAFE62-E829-CB90-6A68-16FF3D84058B}" created="2022-03-03T08:33:29.338">
        <p188:txBody>
          <a:bodyPr/>
          <a:lstStyle/>
          <a:p>
            <a:r>
              <a:rPr lang="ko-KR" altLang="en-US"/>
              <a:t>이제 설명될듯? 앞장 슬라이드 노트 참고</a:t>
            </a:r>
          </a:p>
        </p188:txBody>
      </p188:reply>
    </p188:replyLst>
    <p188:txBody>
      <a:bodyPr/>
      <a:lstStyle/>
      <a:p>
        <a:r>
          <a:rPr lang="ko-KR" altLang="en-US"/>
          <a:t>넣긴 넣어야 할꺼 같은데 이걸 설명해야하나</a:t>
        </a:r>
      </a:p>
    </p188:txBody>
  </p188:cm>
</p188:cmLst>
</file>

<file path=ppt/comments/modernComment_1C1_18485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7CE554-3603-41F6-A8A2-CAF7E468D00D}" authorId="{3A330891-9F55-9577-F568-D88AD749E631}" created="2022-03-03T02:15:10.282">
    <pc:sldMkLst xmlns:pc="http://schemas.microsoft.com/office/powerpoint/2013/main/command">
      <pc:docMk/>
      <pc:sldMk cId="407394073" sldId="449"/>
    </pc:sldMkLst>
    <p188:txBody>
      <a:bodyPr/>
      <a:lstStyle/>
      <a:p>
        <a:r>
          <a:rPr lang="ko-KR" altLang="en-US"/>
          <a:t>뭘 써야될지 잘 모르겠음</a:t>
        </a:r>
      </a:p>
    </p188:txBody>
  </p188:cm>
</p188:cmLst>
</file>

<file path=ppt/comments/modernComment_1C8_DF0FF2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41158-87E1-40C0-B7DA-3592D69B8181}" authorId="{3A330891-9F55-9577-F568-D88AD749E631}" created="2022-03-02T09:15:06.900">
    <pc:sldMkLst xmlns:pc="http://schemas.microsoft.com/office/powerpoint/2013/main/command">
      <pc:docMk/>
      <pc:sldMk cId="504511716" sldId="417"/>
    </pc:sldMkLst>
    <p188:txBody>
      <a:bodyPr/>
      <a:lstStyle/>
      <a:p>
        <a:r>
          <a:rPr lang="ko-KR" altLang="en-US"/>
          <a:t>리플레이어택 
방지 방법을 모르겠음</a:t>
        </a:r>
      </a:p>
    </p188:txBody>
  </p188:cm>
</p188:cmLst>
</file>

<file path=ppt/comments/modernComment_1D3_2080B3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033FB4-E9FF-40D2-AA71-71E6D8624983}" authorId="{3A330891-9F55-9577-F568-D88AD749E631}" created="2022-03-03T15:35:11.887">
    <pc:sldMkLst xmlns:pc="http://schemas.microsoft.com/office/powerpoint/2013/main/command">
      <pc:docMk/>
      <pc:sldMk cId="545305506" sldId="467"/>
    </pc:sldMkLst>
    <p188:txBody>
      <a:bodyPr/>
      <a:lstStyle/>
      <a:p>
        <a:r>
          <a:rPr lang="ko-KR" altLang="en-US"/>
          <a:t> salt is random data that is used as an additional input</a:t>
        </a:r>
      </a:p>
    </p188:txBody>
  </p188:cm>
</p188:cmLst>
</file>

<file path=ppt/comments/modernComment_1DD_884C89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CA28AA-A72B-4765-876D-7B09C1ACD284}" authorId="{3A330891-9F55-9577-F568-D88AD749E631}" created="2022-03-03T12:31:28.591">
    <pc:sldMkLst xmlns:pc="http://schemas.microsoft.com/office/powerpoint/2013/main/command">
      <pc:docMk/>
      <pc:sldMk cId="2286717418" sldId="477"/>
    </pc:sldMkLst>
    <p188:txBody>
      <a:bodyPr/>
      <a:lstStyle/>
      <a:p>
        <a:r>
          <a:rPr lang="ko-KR" altLang="en-US"/>
          <a:t>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3/4/2022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Network traffic security</a:t>
            </a:r>
            <a:r>
              <a:rPr lang="ko-KR" altLang="en-US"/>
              <a:t>가 이 챕터에서 다룰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5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</a:t>
            </a:r>
            <a:r>
              <a:rPr lang="en-US" altLang="ko-KR"/>
              <a:t>connection</a:t>
            </a:r>
            <a:r>
              <a:rPr lang="ko-KR" altLang="en-US"/>
              <a:t>에 사용할 </a:t>
            </a:r>
            <a:r>
              <a:rPr lang="en-US" altLang="ko-KR"/>
              <a:t>cipher suite</a:t>
            </a:r>
            <a:r>
              <a:rPr lang="ko-KR" altLang="en-US"/>
              <a:t>를 업데이트 하는 역할</a:t>
            </a:r>
            <a:endParaRPr lang="en-US" altLang="ko-KR"/>
          </a:p>
          <a:p>
            <a:r>
              <a:rPr lang="ko-KR" altLang="en-US"/>
              <a:t>막 </a:t>
            </a:r>
            <a:r>
              <a:rPr lang="en-US" altLang="ko-KR"/>
              <a:t>negotiate</a:t>
            </a:r>
            <a:r>
              <a:rPr lang="ko-KR" altLang="en-US"/>
              <a:t>한 </a:t>
            </a:r>
            <a:r>
              <a:rPr lang="en-US" altLang="ko-KR"/>
              <a:t>cipher spec</a:t>
            </a:r>
            <a:r>
              <a:rPr lang="ko-KR" altLang="en-US"/>
              <a:t>이랑 </a:t>
            </a:r>
            <a:r>
              <a:rPr lang="en-US" altLang="ko-KR"/>
              <a:t>key</a:t>
            </a:r>
            <a:r>
              <a:rPr lang="ko-KR" altLang="en-US"/>
              <a:t>를 앞으로 교환하는 모든 메시지에서 사용한다는 걸 선언하는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5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Convey; </a:t>
            </a:r>
            <a:r>
              <a:rPr lang="ko-KR" altLang="en-US"/>
              <a:t>전달하다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49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27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3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RSA</a:t>
            </a:r>
            <a:r>
              <a:rPr kumimoji="1" lang="ko-KR" altLang="en-US"/>
              <a:t>랑 </a:t>
            </a:r>
            <a:r>
              <a:rPr kumimoji="1" lang="en-US" altLang="ko-KR"/>
              <a:t>Ephemeral, anonymous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82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certificate message</a:t>
            </a:r>
            <a:r>
              <a:rPr lang="ko-KR" altLang="en-US"/>
              <a:t>에는 </a:t>
            </a:r>
            <a:r>
              <a:rPr lang="en-US" altLang="ko-KR"/>
              <a:t>X.509 </a:t>
            </a:r>
            <a:r>
              <a:rPr lang="ko-KR" altLang="en-US"/>
              <a:t>인증서가 들어있음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서명 검증용 키는 인증서에 들어있음 </a:t>
            </a:r>
            <a:r>
              <a:rPr lang="en-US" altLang="ko-KR"/>
              <a:t>– </a:t>
            </a:r>
            <a:r>
              <a:rPr lang="ko-KR" altLang="en-US"/>
              <a:t>이건 검증용</a:t>
            </a:r>
            <a:endParaRPr lang="en-US" altLang="ko-KR"/>
          </a:p>
          <a:p>
            <a:r>
              <a:rPr lang="en-US" altLang="ko-KR"/>
              <a:t>Key exchange </a:t>
            </a:r>
            <a:r>
              <a:rPr lang="ko-KR" altLang="en-US"/>
              <a:t>때 </a:t>
            </a:r>
            <a:r>
              <a:rPr lang="en-US" altLang="ko-KR"/>
              <a:t>temporary key</a:t>
            </a:r>
            <a:r>
              <a:rPr lang="ko-KR" altLang="en-US"/>
              <a:t>를 만들어서 보내고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이에 대한 검증용으로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3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Hash</a:t>
            </a:r>
            <a:r>
              <a:rPr kumimoji="1" lang="ko-KR" altLang="en-US"/>
              <a:t>가 </a:t>
            </a:r>
            <a:r>
              <a:rPr kumimoji="1" lang="en-US" altLang="ko-KR"/>
              <a:t>nonce</a:t>
            </a:r>
            <a:r>
              <a:rPr kumimoji="1" lang="ko-KR" altLang="en-US"/>
              <a:t>까지 같이 묶어서 돌려서 </a:t>
            </a:r>
            <a:r>
              <a:rPr kumimoji="1" lang="en-US" altLang="ko-KR"/>
              <a:t>replay attack</a:t>
            </a:r>
            <a:r>
              <a:rPr kumimoji="1" lang="ko-KR" altLang="en-US"/>
              <a:t>에 저항성을 가짐</a:t>
            </a:r>
            <a:endParaRPr kumimoji="1" lang="en-US" altLang="ko-KR"/>
          </a:p>
          <a:p>
            <a:r>
              <a:rPr kumimoji="1" lang="en-US" altLang="ko-KR"/>
              <a:t>- Server parameter </a:t>
            </a:r>
            <a:r>
              <a:rPr kumimoji="1" lang="ko-KR" altLang="en-US"/>
              <a:t>뿐만 아니라</a:t>
            </a:r>
            <a:r>
              <a:rPr kumimoji="1" lang="en-US" altLang="ko-KR"/>
              <a:t>, random</a:t>
            </a:r>
            <a:r>
              <a:rPr kumimoji="1" lang="ko-KR" altLang="en-US"/>
              <a:t>도 같이 </a:t>
            </a:r>
            <a:r>
              <a:rPr kumimoji="1" lang="en-US" altLang="ko-KR"/>
              <a:t>hash</a:t>
            </a:r>
            <a:r>
              <a:rPr kumimoji="1" lang="ko-KR" altLang="en-US"/>
              <a:t>한다는 점</a:t>
            </a: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0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RSA</a:t>
            </a:r>
            <a:r>
              <a:rPr lang="ko-KR" altLang="en-US"/>
              <a:t> </a:t>
            </a:r>
            <a:r>
              <a:rPr lang="en-US" altLang="ko-KR"/>
              <a:t>, signature only</a:t>
            </a:r>
            <a:r>
              <a:rPr lang="ko-KR" altLang="en-US"/>
              <a:t>로 </a:t>
            </a:r>
            <a:r>
              <a:rPr lang="ko-KR" altLang="en-US" err="1"/>
              <a:t>쓸거야</a:t>
            </a:r>
            <a:endParaRPr lang="en-US" altLang="ko-KR"/>
          </a:p>
          <a:p>
            <a:r>
              <a:rPr lang="en-US" altLang="ko-KR"/>
              <a:t>RSA , fixed/ephemeral Diffie-Hellman</a:t>
            </a:r>
            <a:r>
              <a:rPr lang="ko-KR" altLang="en-US"/>
              <a:t>에서 </a:t>
            </a:r>
            <a:r>
              <a:rPr lang="ko-KR" altLang="en-US" err="1"/>
              <a:t>쓸거야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8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Preceding</a:t>
            </a:r>
            <a:r>
              <a:rPr lang="ko-KR" altLang="en-US"/>
              <a:t> </a:t>
            </a:r>
            <a:r>
              <a:rPr lang="en-US" altLang="ko-KR"/>
              <a:t>message</a:t>
            </a:r>
          </a:p>
          <a:p>
            <a:r>
              <a:rPr lang="en-US" altLang="ko-KR"/>
              <a:t>– </a:t>
            </a:r>
            <a:r>
              <a:rPr lang="en-US" altLang="ko-KR" err="1"/>
              <a:t>master_secret</a:t>
            </a:r>
            <a:r>
              <a:rPr lang="en-US" altLang="ko-KR"/>
              <a:t>, handshake message, pad 1, pad2</a:t>
            </a:r>
          </a:p>
          <a:p>
            <a:endParaRPr lang="en-US" altLang="ko-KR"/>
          </a:p>
          <a:p>
            <a:r>
              <a:rPr lang="en-US" altLang="ko-KR"/>
              <a:t>RSA</a:t>
            </a:r>
            <a:r>
              <a:rPr lang="ko-KR" altLang="en-US"/>
              <a:t>에서는 </a:t>
            </a:r>
            <a:r>
              <a:rPr lang="en-US" altLang="ko-KR"/>
              <a:t>MD5</a:t>
            </a:r>
            <a:r>
              <a:rPr lang="ko-KR" altLang="en-US"/>
              <a:t>랑 </a:t>
            </a:r>
            <a:r>
              <a:rPr lang="en-US" altLang="ko-KR"/>
              <a:t>SHA-1 hash </a:t>
            </a:r>
            <a:r>
              <a:rPr lang="ko-KR" altLang="en-US"/>
              <a:t>각각 때리고 </a:t>
            </a:r>
            <a:r>
              <a:rPr lang="en-US" altLang="ko-KR"/>
              <a:t>concatenate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5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Finish </a:t>
            </a:r>
            <a:r>
              <a:rPr kumimoji="1" lang="ko-KR" altLang="en-US"/>
              <a:t>메시지는 암호화 되어 있음 </a:t>
            </a:r>
            <a:r>
              <a:rPr kumimoji="1" lang="en-US" altLang="ko-KR"/>
              <a:t>by record protocol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(Chane cipher spec</a:t>
            </a:r>
            <a:r>
              <a:rPr kumimoji="1" lang="ko-KR" altLang="en-US"/>
              <a:t>에서 </a:t>
            </a:r>
            <a:r>
              <a:rPr kumimoji="1" lang="en-US" altLang="ko-KR"/>
              <a:t>cipher</a:t>
            </a:r>
            <a:r>
              <a:rPr kumimoji="1" lang="ko-KR" altLang="en-US"/>
              <a:t> </a:t>
            </a:r>
            <a:r>
              <a:rPr kumimoji="1" lang="en-US" altLang="ko-KR"/>
              <a:t>spec</a:t>
            </a:r>
            <a:r>
              <a:rPr kumimoji="1" lang="ko-KR" altLang="en-US"/>
              <a:t> </a:t>
            </a:r>
            <a:r>
              <a:rPr kumimoji="1" lang="ko-KR" altLang="en-US" err="1"/>
              <a:t>옮겨놨으니까</a:t>
            </a:r>
            <a:r>
              <a:rPr kumimoji="1"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General-purpose solution: </a:t>
            </a:r>
            <a:r>
              <a:rPr lang="ko-KR" altLang="en-US"/>
              <a:t>어디에나 휘뚜루 </a:t>
            </a:r>
            <a:r>
              <a:rPr lang="ko-KR" altLang="en-US" err="1"/>
              <a:t>마뚜루</a:t>
            </a:r>
            <a:r>
              <a:rPr lang="ko-KR" altLang="en-US"/>
              <a:t> 쓸 수 있는 솔루션이다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359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이렇게</a:t>
            </a:r>
            <a:r>
              <a:rPr kumimoji="1" lang="en-US" altLang="ko-KR"/>
              <a:t> premaster secret</a:t>
            </a:r>
            <a:r>
              <a:rPr kumimoji="1" lang="ko-KR" altLang="en-US"/>
              <a:t>과 </a:t>
            </a:r>
            <a:r>
              <a:rPr kumimoji="1" lang="en-US" altLang="ko-KR"/>
              <a:t>hello</a:t>
            </a:r>
            <a:r>
              <a:rPr kumimoji="1" lang="ko-KR" altLang="en-US"/>
              <a:t>에서의 </a:t>
            </a:r>
            <a:r>
              <a:rPr kumimoji="1" lang="en-US" altLang="ko-KR"/>
              <a:t>random</a:t>
            </a:r>
            <a:r>
              <a:rPr kumimoji="1" lang="ko-KR" altLang="en-US"/>
              <a:t>을 넣고 계산한다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secret</a:t>
            </a:r>
            <a:r>
              <a:rPr lang="ko-KR" altLang="en-US"/>
              <a:t> </a:t>
            </a:r>
            <a:r>
              <a:rPr lang="en-US" altLang="ko-KR"/>
              <a:t>key</a:t>
            </a:r>
            <a:r>
              <a:rPr lang="ko-KR" altLang="en-US"/>
              <a:t>로 </a:t>
            </a:r>
            <a:r>
              <a:rPr lang="en-US" altLang="ko-KR"/>
              <a:t>MAC </a:t>
            </a:r>
            <a:r>
              <a:rPr lang="ko-KR" altLang="en-US" err="1"/>
              <a:t>계싼</a:t>
            </a:r>
            <a:endParaRPr lang="en-US" altLang="ko-KR"/>
          </a:p>
          <a:p>
            <a:r>
              <a:rPr lang="en-US" altLang="ko-KR"/>
              <a:t>Sequence number, TLS compressed version, length, fragment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91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68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Ssl</a:t>
            </a:r>
            <a:r>
              <a:rPr lang="ko-KR" altLang="en-US"/>
              <a:t>은 같은 </a:t>
            </a:r>
            <a:r>
              <a:rPr lang="en-US" altLang="ko-KR"/>
              <a:t>parameter</a:t>
            </a:r>
            <a:r>
              <a:rPr lang="ko-KR" altLang="en-US"/>
              <a:t>를 </a:t>
            </a:r>
            <a:r>
              <a:rPr lang="en-US" altLang="ko-KR"/>
              <a:t>hash</a:t>
            </a:r>
            <a:r>
              <a:rPr lang="ko-KR" altLang="en-US"/>
              <a:t>에 넣는 방식</a:t>
            </a:r>
            <a:endParaRPr lang="en-US" altLang="ko-KR"/>
          </a:p>
          <a:p>
            <a:r>
              <a:rPr lang="en-US" altLang="ko-KR"/>
              <a:t>- MD5</a:t>
            </a:r>
            <a:r>
              <a:rPr lang="ko-KR" altLang="en-US"/>
              <a:t>나 </a:t>
            </a:r>
            <a:r>
              <a:rPr lang="en-US" altLang="ko-KR"/>
              <a:t>SHA</a:t>
            </a:r>
            <a:r>
              <a:rPr lang="ko-KR" altLang="en-US"/>
              <a:t>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7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Client process</a:t>
            </a:r>
            <a:r>
              <a:rPr lang="ko-KR" altLang="en-US"/>
              <a:t>가 강제 종료되면</a:t>
            </a:r>
            <a:r>
              <a:rPr lang="en-US" altLang="ko-KR"/>
              <a:t>, </a:t>
            </a:r>
            <a:r>
              <a:rPr lang="ko-KR" altLang="en-US"/>
              <a:t>유령 세션이 계속해서 발생</a:t>
            </a:r>
            <a:endParaRPr lang="en-US" altLang="ko-KR"/>
          </a:p>
          <a:p>
            <a:r>
              <a:rPr lang="ko-KR" altLang="en-US"/>
              <a:t>서버에서 계속 상태 변화없이 계속 남아있어서 서버의 리소스 낭비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9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Protocol suite = set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protocols</a:t>
            </a:r>
          </a:p>
          <a:p>
            <a:r>
              <a:rPr lang="en-US" altLang="ko-KR"/>
              <a:t>TCP</a:t>
            </a:r>
            <a:r>
              <a:rPr lang="ko-KR" altLang="en-US"/>
              <a:t>의 일부로서 들어와 있어서 특별한 패키지나 구현없이 사용 가능하다는 걸 뜻함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Higher layer protocol</a:t>
            </a:r>
            <a:r>
              <a:rPr lang="ko-KR" altLang="en-US"/>
              <a:t>은 </a:t>
            </a:r>
            <a:r>
              <a:rPr lang="en-US" altLang="ko-KR"/>
              <a:t>SSL exchange</a:t>
            </a:r>
            <a:r>
              <a:rPr lang="ko-KR" altLang="en-US"/>
              <a:t>를 관리하는데 사용됨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9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Transient</a:t>
            </a:r>
            <a:r>
              <a:rPr lang="ko-KR" altLang="en-US"/>
              <a:t> 일시적인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7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Resumble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6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Resumble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5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SSL record protocol</a:t>
            </a:r>
            <a:r>
              <a:rPr lang="ko-KR" altLang="en-US"/>
              <a:t>은 데이터 교환을 위한 프로토콜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0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0_87419F5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E_3781E50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D3_2080B3A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8_DF0FF29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1_184857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3_1012222F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DD_884C89E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TLS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2022.03.04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2BA56-0B1C-3E42-99DA-2C456742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Session Parameters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CEEF1-4FF3-E641-A0F2-B5045BC4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Session</a:t>
            </a:r>
            <a:r>
              <a:rPr kumimoji="1" lang="ko-KR" altLang="en-US"/>
              <a:t> </a:t>
            </a:r>
            <a:r>
              <a:rPr kumimoji="1" lang="en-US" altLang="ko-KR"/>
              <a:t>identifier</a:t>
            </a:r>
          </a:p>
          <a:p>
            <a:pPr lvl="1"/>
            <a:r>
              <a:rPr kumimoji="1" lang="en-US" altLang="ko-KR"/>
              <a:t>Arbitrary byte sequence chosen by server</a:t>
            </a:r>
          </a:p>
          <a:p>
            <a:r>
              <a:rPr kumimoji="1" lang="en-US" altLang="ko-KR"/>
              <a:t>Peer certificate</a:t>
            </a:r>
          </a:p>
          <a:p>
            <a:pPr lvl="1"/>
            <a:r>
              <a:rPr kumimoji="1" lang="en-US" altLang="ko-KR"/>
              <a:t>X509.v3 certificate of peer</a:t>
            </a:r>
          </a:p>
          <a:p>
            <a:r>
              <a:rPr kumimoji="1" lang="en-US" altLang="ko-KR"/>
              <a:t>Compression method</a:t>
            </a:r>
          </a:p>
          <a:p>
            <a:pPr lvl="1"/>
            <a:r>
              <a:rPr kumimoji="1" lang="en-US" altLang="ko-KR"/>
              <a:t>Used to compress data prior to encryption</a:t>
            </a:r>
          </a:p>
          <a:p>
            <a:r>
              <a:rPr kumimoji="1" lang="en-US" altLang="ko-KR"/>
              <a:t>Cipher spec</a:t>
            </a:r>
          </a:p>
          <a:p>
            <a:pPr lvl="1"/>
            <a:r>
              <a:rPr kumimoji="1" lang="en-US" altLang="ko-KR"/>
              <a:t>Specify data encryption algorithm, hash algorithm, and cryptographic attributes</a:t>
            </a:r>
          </a:p>
        </p:txBody>
      </p:sp>
    </p:spTree>
    <p:extLst>
      <p:ext uri="{BB962C8B-B14F-4D97-AF65-F5344CB8AC3E}">
        <p14:creationId xmlns:p14="http://schemas.microsoft.com/office/powerpoint/2010/main" val="151898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2BA56-0B1C-3E42-99DA-2C456742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Session Parameters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CEEF1-4FF3-E641-A0F2-B5045BC4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Master secret</a:t>
            </a:r>
          </a:p>
          <a:p>
            <a:pPr lvl="1"/>
            <a:r>
              <a:rPr kumimoji="1" lang="en-US" altLang="ko-KR"/>
              <a:t>48-byte shared secret between client and server</a:t>
            </a:r>
          </a:p>
          <a:p>
            <a:r>
              <a:rPr kumimoji="1" lang="en-US" altLang="ko-KR"/>
              <a:t>Is resumable</a:t>
            </a:r>
          </a:p>
          <a:p>
            <a:pPr lvl="1"/>
            <a:r>
              <a:rPr kumimoji="1" lang="en-US" altLang="ko-KR"/>
              <a:t>Flag indicating whether session can be used to initiate new connection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953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9AA34-7529-424E-8050-64BEEFF8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Connection Parameters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AC952-EC1A-6541-892D-ADABC15A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Server and client random</a:t>
            </a:r>
          </a:p>
          <a:p>
            <a:pPr lvl="1"/>
            <a:r>
              <a:rPr kumimoji="1" lang="en-US" altLang="ko-KR"/>
              <a:t>Byte sequences chosen by server and client for each connection</a:t>
            </a:r>
          </a:p>
          <a:p>
            <a:r>
              <a:rPr kumimoji="1" lang="en-US" altLang="ko-KR"/>
              <a:t>Server write MAC secret</a:t>
            </a:r>
          </a:p>
          <a:p>
            <a:pPr lvl="1"/>
            <a:r>
              <a:rPr kumimoji="1" lang="en-US" altLang="ko-KR"/>
              <a:t>Secret key used in MAC operation by server</a:t>
            </a:r>
          </a:p>
          <a:p>
            <a:r>
              <a:rPr kumimoji="1" lang="en-US" altLang="ko-KR"/>
              <a:t>Client write MAC secret</a:t>
            </a:r>
          </a:p>
          <a:p>
            <a:pPr lvl="1"/>
            <a:r>
              <a:rPr kumimoji="1" lang="en-US" altLang="ko-KR"/>
              <a:t>Secret key used in MAC operation by client</a:t>
            </a:r>
          </a:p>
          <a:p>
            <a:r>
              <a:rPr kumimoji="1" lang="en-US" altLang="ko-KR"/>
              <a:t>Server write key</a:t>
            </a:r>
          </a:p>
          <a:p>
            <a:pPr lvl="1"/>
            <a:r>
              <a:rPr kumimoji="1" lang="en-US" altLang="ko-KR"/>
              <a:t>Secret key for encryption used by server</a:t>
            </a:r>
          </a:p>
          <a:p>
            <a:r>
              <a:rPr kumimoji="1" lang="en-US" altLang="ko-KR"/>
              <a:t>Client write key</a:t>
            </a:r>
          </a:p>
          <a:p>
            <a:pPr lvl="1"/>
            <a:r>
              <a:rPr kumimoji="1" lang="en-US" altLang="ko-KR"/>
              <a:t>Secret key for encryption used by client</a:t>
            </a:r>
          </a:p>
        </p:txBody>
      </p:sp>
    </p:spTree>
    <p:extLst>
      <p:ext uri="{BB962C8B-B14F-4D97-AF65-F5344CB8AC3E}">
        <p14:creationId xmlns:p14="http://schemas.microsoft.com/office/powerpoint/2010/main" val="337912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9AA34-7529-424E-8050-64BEEFF8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Connection Parameters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AC952-EC1A-6541-892D-ADABC15A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Initialization vector</a:t>
            </a:r>
          </a:p>
          <a:p>
            <a:pPr lvl="1"/>
            <a:r>
              <a:rPr kumimoji="1" lang="en-US" altLang="ko-KR"/>
              <a:t>When block cipher in CBC mode is used, IV is maintained for each key</a:t>
            </a:r>
          </a:p>
          <a:p>
            <a:pPr lvl="1"/>
            <a:r>
              <a:rPr kumimoji="1" lang="en-US" altLang="ko-KR"/>
              <a:t>Initialized by SSL handshake protocol</a:t>
            </a:r>
          </a:p>
          <a:p>
            <a:r>
              <a:rPr kumimoji="1" lang="en-US" altLang="ko-KR"/>
              <a:t>Sequence numbers</a:t>
            </a:r>
          </a:p>
          <a:p>
            <a:pPr lvl="1"/>
            <a:r>
              <a:rPr kumimoji="1" lang="en-US" altLang="ko-KR"/>
              <a:t>Each party maintains transmitted and received sequence numbers for each connection</a:t>
            </a:r>
          </a:p>
        </p:txBody>
      </p:sp>
    </p:spTree>
    <p:extLst>
      <p:ext uri="{BB962C8B-B14F-4D97-AF65-F5344CB8AC3E}">
        <p14:creationId xmlns:p14="http://schemas.microsoft.com/office/powerpoint/2010/main" val="391618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D2FDE-1C57-1043-8BFF-C9FF45B0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Record Protocol: </a:t>
            </a:r>
            <a:br>
              <a:rPr kumimoji="1" lang="en-US" altLang="ko-KR"/>
            </a:br>
            <a:r>
              <a:rPr kumimoji="1" lang="en-US" altLang="ko-KR"/>
              <a:t>Two Providing Services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7BD95-825A-CB41-9DEE-D53B2382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Confidentiality</a:t>
            </a:r>
          </a:p>
          <a:p>
            <a:pPr lvl="1"/>
            <a:r>
              <a:rPr kumimoji="1" lang="en-US" altLang="ko-KR"/>
              <a:t>Symmetric encryption of SSL Payloads</a:t>
            </a:r>
          </a:p>
          <a:p>
            <a:r>
              <a:rPr kumimoji="1" lang="en-US" altLang="ko-KR"/>
              <a:t>Message integrity</a:t>
            </a:r>
          </a:p>
          <a:p>
            <a:pPr lvl="1"/>
            <a:r>
              <a:rPr kumimoji="1" lang="en-US" altLang="ko-KR"/>
              <a:t>Form message authentication code(MAC)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34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E438E-7707-ED4E-ADC1-FCEAD737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Record Protocol: Procedure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729DFE-D5A3-694E-A7F0-EAF5987D8F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664074"/>
              </a:xfrm>
            </p:spPr>
            <p:txBody>
              <a:bodyPr/>
              <a:lstStyle/>
              <a:p>
                <a:r>
                  <a:rPr kumimoji="1" lang="en-US" altLang="ko-KR"/>
                  <a:t>Fragmentation</a:t>
                </a:r>
              </a:p>
              <a:p>
                <a:pPr lvl="1"/>
                <a:r>
                  <a:rPr kumimoji="1" lang="en-US" altLang="ko-KR"/>
                  <a:t>Each upper layer block is fragmented into blocks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kumimoji="1" lang="en-US" altLang="ko-KR"/>
                  <a:t>bytes or less</a:t>
                </a:r>
              </a:p>
              <a:p>
                <a:r>
                  <a:rPr kumimoji="1" lang="en-US" altLang="ko-KR"/>
                  <a:t>Compression(Optional)</a:t>
                </a:r>
              </a:p>
              <a:p>
                <a:pPr lvl="1"/>
                <a:r>
                  <a:rPr kumimoji="1" lang="en-US" altLang="ko-KR"/>
                  <a:t>Should be lossless</a:t>
                </a:r>
              </a:p>
              <a:p>
                <a:r>
                  <a:rPr kumimoji="1" lang="en-US" altLang="ko-KR"/>
                  <a:t>Generate and append MAC</a:t>
                </a:r>
              </a:p>
              <a:p>
                <a:pPr lvl="1"/>
                <a:r>
                  <a:rPr kumimoji="1" lang="en-US" altLang="ko-KR"/>
                  <a:t>Generated with shared MAC key</a:t>
                </a:r>
              </a:p>
              <a:p>
                <a:r>
                  <a:rPr kumimoji="1" lang="en-US" altLang="ko-KR"/>
                  <a:t>Encrypt</a:t>
                </a:r>
              </a:p>
              <a:p>
                <a:pPr lvl="1"/>
                <a:r>
                  <a:rPr kumimoji="1" lang="en-US" altLang="ko-KR"/>
                  <a:t>Symmetric encryption with shared write key</a:t>
                </a:r>
              </a:p>
              <a:p>
                <a:r>
                  <a:rPr kumimoji="1" lang="en-US" altLang="ko-KR"/>
                  <a:t>Append Header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729DFE-D5A3-694E-A7F0-EAF5987D8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664074"/>
              </a:xfrm>
              <a:blipFill>
                <a:blip r:embed="rId2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B7A0F1-A3C3-CE40-8494-3CB08431F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20858"/>
            <a:ext cx="6096000" cy="38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8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4721F-B69A-F24A-9BCE-FD3C9636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Record Protocol: Header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42528-787E-C14D-8B1D-DB3394476E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Content Type (8 bits)</a:t>
            </a:r>
          </a:p>
          <a:p>
            <a:pPr marL="685165" lvl="1"/>
            <a:r>
              <a:rPr kumimoji="1" lang="en-US" altLang="ko-KR"/>
              <a:t>Higher-layer protocol used to process fragment</a:t>
            </a:r>
            <a:endParaRPr lang="en-US" altLang="ko-KR"/>
          </a:p>
          <a:p>
            <a:pPr marL="685165" lvl="1"/>
            <a:r>
              <a:rPr kumimoji="1" lang="en-US" altLang="ko-KR" err="1">
                <a:latin typeface="Consolas"/>
                <a:cs typeface="Consolas" panose="020B0609020204030204" pitchFamily="49" charset="0"/>
              </a:rPr>
              <a:t>change_cipher_spec</a:t>
            </a:r>
            <a:r>
              <a:rPr kumimoji="1" lang="en-US" altLang="ko-KR"/>
              <a:t>, </a:t>
            </a:r>
            <a:r>
              <a:rPr kumimoji="1" lang="en-US" altLang="ko-KR">
                <a:latin typeface="Consolas"/>
                <a:cs typeface="Consolas" panose="020B0609020204030204" pitchFamily="49" charset="0"/>
              </a:rPr>
              <a:t>alert</a:t>
            </a:r>
            <a:r>
              <a:rPr kumimoji="1" lang="en-US" altLang="ko-KR"/>
              <a:t>, </a:t>
            </a:r>
            <a:r>
              <a:rPr kumimoji="1" lang="en-US" altLang="ko-KR">
                <a:latin typeface="Consolas"/>
                <a:cs typeface="Consolas" panose="020B0609020204030204" pitchFamily="49" charset="0"/>
              </a:rPr>
              <a:t>handshake</a:t>
            </a:r>
            <a:r>
              <a:rPr kumimoji="1" lang="en-US" altLang="ko-KR"/>
              <a:t>, </a:t>
            </a:r>
            <a:r>
              <a:rPr kumimoji="1" lang="en-US" altLang="ko-KR" err="1">
                <a:latin typeface="Consolas"/>
                <a:cs typeface="Consolas" panose="020B0609020204030204" pitchFamily="49" charset="0"/>
              </a:rPr>
              <a:t>application_data</a:t>
            </a:r>
            <a:endParaRPr lang="en-US" altLang="ko-KR">
              <a:latin typeface="Consolas"/>
              <a:cs typeface="Consolas" panose="020B0609020204030204" pitchFamily="49" charset="0"/>
            </a:endParaRPr>
          </a:p>
          <a:p>
            <a:r>
              <a:rPr kumimoji="1" lang="en-US" altLang="ko-KR"/>
              <a:t>Major Version (8 bits)</a:t>
            </a:r>
            <a:endParaRPr lang="en-US" altLang="ko-KR"/>
          </a:p>
          <a:p>
            <a:pPr marL="685165" lvl="1"/>
            <a:r>
              <a:rPr kumimoji="1" lang="en-US" altLang="ko-KR"/>
              <a:t>Indicates major version of SSL</a:t>
            </a:r>
            <a:endParaRPr lang="en-US" altLang="ko-KR"/>
          </a:p>
          <a:p>
            <a:pPr marL="685165" lvl="1"/>
            <a:r>
              <a:rPr kumimoji="1" lang="en-US" altLang="ko-KR"/>
              <a:t>For SSLv3 the value is 3</a:t>
            </a:r>
            <a:endParaRPr lang="en-US" altLang="ko-KR"/>
          </a:p>
          <a:p>
            <a:r>
              <a:rPr kumimoji="1" lang="en-US" altLang="ko-KR"/>
              <a:t>Minor Version (8 bits)</a:t>
            </a:r>
            <a:endParaRPr lang="en-US" altLang="ko-KR"/>
          </a:p>
          <a:p>
            <a:pPr marL="685165" lvl="1"/>
            <a:r>
              <a:rPr kumimoji="1" lang="en-US" altLang="ko-KR"/>
              <a:t>Indicates minor version of SSL</a:t>
            </a:r>
            <a:endParaRPr lang="en-US" altLang="ko-KR"/>
          </a:p>
          <a:p>
            <a:pPr marL="685165" lvl="1"/>
            <a:r>
              <a:rPr kumimoji="1" lang="en-US" altLang="ko-KR"/>
              <a:t>For SSLv3 the value is 0</a:t>
            </a:r>
            <a:endParaRPr lang="en-US" altLang="ko-KR"/>
          </a:p>
          <a:p>
            <a:r>
              <a:rPr kumimoji="1" lang="en-US" altLang="ko-KR"/>
              <a:t>Compressed Length (16 bits)</a:t>
            </a:r>
            <a:endParaRPr lang="en-US" altLang="ko-KR"/>
          </a:p>
          <a:p>
            <a:pPr marL="685165" lvl="1"/>
            <a:r>
              <a:rPr kumimoji="1" lang="en-US" altLang="ko-KR"/>
              <a:t>Length of plaintext or compressed fragment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12A6CE-1ADD-DF43-97A5-139E6BC0B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5700" y="2024062"/>
            <a:ext cx="5054600" cy="4267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B1404A-4403-674A-A823-BEBBFDF561E3}"/>
              </a:ext>
            </a:extLst>
          </p:cNvPr>
          <p:cNvSpPr/>
          <p:nvPr/>
        </p:nvSpPr>
        <p:spPr>
          <a:xfrm>
            <a:off x="7801537" y="6255300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SSL Record Format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2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863F4-1CD9-394B-AD2C-6275E59B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Upper Layer Protocols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DA29E-21F2-7A44-916E-8156030B9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/>
              <a:t>Change cipher spec protocol</a:t>
            </a:r>
          </a:p>
          <a:p>
            <a:r>
              <a:rPr kumimoji="1" lang="en-US" altLang="ko-KR"/>
              <a:t>Alert protocol</a:t>
            </a:r>
          </a:p>
          <a:p>
            <a:r>
              <a:rPr kumimoji="1" lang="en-US" altLang="ko-KR"/>
              <a:t>Handshake protocol</a:t>
            </a:r>
          </a:p>
          <a:p>
            <a:r>
              <a:rPr kumimoji="1" lang="en-US" altLang="ko-KR"/>
              <a:t>Other upper-layer protocols</a:t>
            </a:r>
          </a:p>
          <a:p>
            <a:pPr lvl="1"/>
            <a:r>
              <a:rPr kumimoji="1" lang="en-US" altLang="ko-KR"/>
              <a:t>HTTP</a:t>
            </a:r>
            <a:endParaRPr kumimoji="1"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9AE32F3-E5E4-014E-A92A-EC8276E3DF6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36913" y="4079875"/>
            <a:ext cx="7918173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1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345AF-3BFE-D943-BF4A-2774A95F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Change Cipher Spec Protocol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D462E-DB52-C34B-B61B-A62CFF24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/>
              <a:t>Protocol consists of single message</a:t>
            </a:r>
          </a:p>
          <a:p>
            <a:pPr marL="685165" lvl="1"/>
            <a:r>
              <a:rPr kumimoji="1" lang="en-US" altLang="ko-KR"/>
              <a:t>Single byte with value 1</a:t>
            </a:r>
            <a:endParaRPr lang="en-US" altLang="ko-KR"/>
          </a:p>
          <a:p>
            <a:r>
              <a:rPr kumimoji="1" lang="en-US" altLang="ko-KR"/>
              <a:t>Purpose: update cipher suite to be used on following connection</a:t>
            </a:r>
            <a:endParaRPr lang="en-US" altLang="ko-KR"/>
          </a:p>
          <a:p>
            <a:pPr marL="685165" lvl="1"/>
            <a:r>
              <a:rPr lang="en-US" altLang="ko-KR"/>
              <a:t>Declare that just negotiated cipher spec and keys will be used for all the messages exchanged henceforth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3876B-65C9-D641-8B96-7363E45AB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77" b="54522"/>
          <a:stretch/>
        </p:blipFill>
        <p:spPr>
          <a:xfrm>
            <a:off x="4149689" y="4437980"/>
            <a:ext cx="3123767" cy="1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47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8A31E-0CBC-C74A-8262-346A85C7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Alert Protocol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C5E80-8777-C44C-9241-EE75FDC3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Used to convey SSL-related alerts to peer entity</a:t>
            </a:r>
          </a:p>
          <a:p>
            <a:r>
              <a:rPr kumimoji="1" lang="en-US" altLang="ko-KR"/>
              <a:t>Alert messages are compressed and encrypted by current state</a:t>
            </a:r>
          </a:p>
          <a:p>
            <a:r>
              <a:rPr kumimoji="1" lang="en-US" altLang="ko-KR"/>
              <a:t>Message consists of two bytes</a:t>
            </a:r>
          </a:p>
          <a:p>
            <a:pPr lvl="1"/>
            <a:r>
              <a:rPr kumimoji="1" lang="en-US" altLang="ko-KR"/>
              <a:t>Level of severity – warning / fatal</a:t>
            </a:r>
          </a:p>
          <a:p>
            <a:pPr lvl="2"/>
            <a:r>
              <a:rPr kumimoji="1" lang="en-US" altLang="ko-KR"/>
              <a:t>If fatal, SSL terminates connection and no new connections established for same session</a:t>
            </a:r>
          </a:p>
          <a:p>
            <a:pPr lvl="1"/>
            <a:r>
              <a:rPr kumimoji="1" lang="en-US" altLang="ko-KR"/>
              <a:t>Code of specific alert</a:t>
            </a:r>
          </a:p>
          <a:p>
            <a:endParaRPr kumimoji="1" lang="en-US" altLang="ko-KR"/>
          </a:p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759E8-249D-2A46-B62B-FC6AAF62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55" r="73720"/>
          <a:stretch/>
        </p:blipFill>
        <p:spPr>
          <a:xfrm>
            <a:off x="4516299" y="4767758"/>
            <a:ext cx="2862221" cy="14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17.1 Web security considerations</a:t>
            </a:r>
          </a:p>
          <a:p>
            <a:r>
              <a:rPr lang="en-US" altLang="ko-KR"/>
              <a:t>17.2 Secure socket layer(SSL)</a:t>
            </a:r>
          </a:p>
          <a:p>
            <a:r>
              <a:rPr lang="en-US" altLang="ko-KR"/>
              <a:t>17.3 Transport layer security(TLS)</a:t>
            </a:r>
          </a:p>
          <a:p>
            <a:r>
              <a:rPr lang="en-US" altLang="ko-KR"/>
              <a:t>17.4 HTTPS</a:t>
            </a:r>
          </a:p>
          <a:p>
            <a:r>
              <a:rPr lang="en-US" altLang="ko-KR"/>
              <a:t>TLS 1.3</a:t>
            </a:r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B746F-0253-AC44-875D-E1150E0D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Handshake Protocol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1EFD6-CED8-634E-9B69-553FBF8B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Handshake protocol is used before any application data is transmitted</a:t>
            </a:r>
          </a:p>
          <a:p>
            <a:pPr lvl="1"/>
            <a:r>
              <a:rPr kumimoji="1" lang="en-US" altLang="ko-KR"/>
              <a:t>Series of messages exchanged between server and client</a:t>
            </a:r>
          </a:p>
          <a:p>
            <a:r>
              <a:rPr kumimoji="1" lang="en-US" altLang="ko-KR"/>
              <a:t>Purpose</a:t>
            </a:r>
          </a:p>
          <a:p>
            <a:pPr lvl="1"/>
            <a:r>
              <a:rPr kumimoji="1" lang="en-US" altLang="ko-KR"/>
              <a:t>Server and client authenticate each other</a:t>
            </a:r>
          </a:p>
          <a:p>
            <a:pPr lvl="1"/>
            <a:r>
              <a:rPr kumimoji="1" lang="en-US" altLang="ko-KR"/>
              <a:t>Negotiate encryption and MAC algorithm</a:t>
            </a:r>
          </a:p>
          <a:p>
            <a:pPr lvl="1"/>
            <a:r>
              <a:rPr kumimoji="1" lang="en-US" altLang="ko-KR"/>
              <a:t>Negotiate cryptographic keys</a:t>
            </a:r>
          </a:p>
        </p:txBody>
      </p:sp>
    </p:spTree>
    <p:extLst>
      <p:ext uri="{BB962C8B-B14F-4D97-AF65-F5344CB8AC3E}">
        <p14:creationId xmlns:p14="http://schemas.microsoft.com/office/powerpoint/2010/main" val="251675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7093D-F11E-CE49-A9D6-DE9EE54C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Handshake Protocol: Message Format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8071A8-9E58-B542-84C2-315739996E3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Each message has three fields:</a:t>
                </a:r>
              </a:p>
              <a:p>
                <a:r>
                  <a:rPr kumimoji="1" lang="en-US" altLang="ko-KR"/>
                  <a:t>Type(1 byte)</a:t>
                </a:r>
              </a:p>
              <a:p>
                <a:pPr lvl="1"/>
                <a:r>
                  <a:rPr kumimoji="1" lang="en-US" altLang="ko-KR"/>
                  <a:t>Indicates one of ten messages</a:t>
                </a:r>
              </a:p>
              <a:p>
                <a:r>
                  <a:rPr kumimoji="1" lang="en-US" altLang="ko-KR"/>
                  <a:t>Length(3 bytes)</a:t>
                </a:r>
              </a:p>
              <a:p>
                <a:pPr lvl="1"/>
                <a:r>
                  <a:rPr kumimoji="1" lang="en-US" altLang="ko-KR"/>
                  <a:t>Length of the message in bytes</a:t>
                </a:r>
              </a:p>
              <a:p>
                <a:r>
                  <a:rPr kumimoji="1" lang="en-US" altLang="ko-KR"/>
                  <a:t>Content(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R"/>
                  <a:t>0 bytes)</a:t>
                </a:r>
              </a:p>
              <a:p>
                <a:pPr lvl="1"/>
                <a:r>
                  <a:rPr kumimoji="1" lang="en-US" altLang="ko-KR"/>
                  <a:t>Parameters associated with this message</a:t>
                </a:r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8071A8-9E58-B542-84C2-315739996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DC2D7A-9010-7543-B213-FFCB0EC667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2706" y="2302103"/>
            <a:ext cx="6469295" cy="2998605"/>
          </a:xfrm>
          <a:prstGeom prst="rect">
            <a:avLst/>
          </a:prstGeom>
        </p:spPr>
      </p:pic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B423D321-B53B-5946-9A69-52B44661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71" b="53134"/>
          <a:stretch/>
        </p:blipFill>
        <p:spPr>
          <a:xfrm>
            <a:off x="6758988" y="5452111"/>
            <a:ext cx="4594812" cy="10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A700F-B68E-7040-9A71-5FD9693F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Handshake Procedure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B742F-FD90-A446-B24B-B565D866D9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Phase 1 </a:t>
            </a:r>
          </a:p>
          <a:p>
            <a:pPr lvl="1"/>
            <a:r>
              <a:rPr kumimoji="1" lang="en-US" altLang="ko-KR"/>
              <a:t>Establish security capabilities</a:t>
            </a:r>
          </a:p>
          <a:p>
            <a:r>
              <a:rPr kumimoji="1" lang="en-US" altLang="ko-KR"/>
              <a:t>Phase 2 </a:t>
            </a:r>
          </a:p>
          <a:p>
            <a:pPr lvl="1"/>
            <a:r>
              <a:rPr kumimoji="1" lang="en-US" altLang="ko-KR"/>
              <a:t>Server authentication and key exchange</a:t>
            </a:r>
          </a:p>
          <a:p>
            <a:r>
              <a:rPr kumimoji="1" lang="en-US" altLang="ko-KR"/>
              <a:t>Phase 3</a:t>
            </a:r>
          </a:p>
          <a:p>
            <a:pPr lvl="1"/>
            <a:r>
              <a:rPr kumimoji="1" lang="en-US" altLang="ko-KR"/>
              <a:t>Client authentication and key exchange</a:t>
            </a:r>
          </a:p>
          <a:p>
            <a:r>
              <a:rPr kumimoji="1" lang="en-US" altLang="ko-KR"/>
              <a:t>Phase 4</a:t>
            </a:r>
          </a:p>
          <a:p>
            <a:pPr lvl="1"/>
            <a:r>
              <a:rPr kumimoji="1" lang="en-US" altLang="ko-KR"/>
              <a:t>Finish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1A68C8-42A9-C54C-95A8-89D003567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517" y="145143"/>
            <a:ext cx="5469483" cy="65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EAE4E-D863-6E42-87B4-1A695A6E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1: Establish Security Capabilities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82575-B457-D142-9A41-90927DB3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86143" cy="4638676"/>
          </a:xfrm>
        </p:spPr>
        <p:txBody>
          <a:bodyPr/>
          <a:lstStyle/>
          <a:p>
            <a:r>
              <a:rPr kumimoji="1" lang="en-US" altLang="ko-KR"/>
              <a:t>Performed to initiate logical connection and to establish security capabilities</a:t>
            </a:r>
          </a:p>
          <a:p>
            <a:r>
              <a:rPr kumimoji="1" lang="en-US" altLang="ko-KR"/>
              <a:t>Initiated by client with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client_hello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Version: highest SSL version supported by client</a:t>
            </a:r>
          </a:p>
          <a:p>
            <a:pPr lvl="1"/>
            <a:r>
              <a:rPr kumimoji="1" lang="en-US" altLang="ko-KR"/>
              <a:t>Random: client-generated random value which serves as nonces to prevent replay attack</a:t>
            </a:r>
          </a:p>
          <a:p>
            <a:pPr lvl="1"/>
            <a:r>
              <a:rPr kumimoji="1" lang="en-US" altLang="ko-KR"/>
              <a:t>Session ID: variable length session identifier</a:t>
            </a:r>
          </a:p>
          <a:p>
            <a:pPr lvl="2"/>
            <a:r>
              <a:rPr kumimoji="1" lang="en-US" altLang="ko-KR"/>
              <a:t>Nonzero value: indicates that client wants to update parameters of an existing connection or to create new connection on this session</a:t>
            </a:r>
          </a:p>
          <a:p>
            <a:pPr lvl="2"/>
            <a:r>
              <a:rPr kumimoji="1" lang="en-US" altLang="ko-KR"/>
              <a:t>Zero value: client wants to create new connection on a new session</a:t>
            </a:r>
          </a:p>
          <a:p>
            <a:pPr lvl="1"/>
            <a:r>
              <a:rPr kumimoji="1" lang="en-US" altLang="ko-KR" err="1"/>
              <a:t>CipherSuite</a:t>
            </a:r>
            <a:r>
              <a:rPr kumimoji="1" lang="en-US" altLang="ko-KR"/>
              <a:t>: list of cryptographic algorithms that client supports</a:t>
            </a:r>
          </a:p>
          <a:p>
            <a:pPr lvl="2"/>
            <a:r>
              <a:rPr kumimoji="1" lang="en-US" altLang="ko-KR"/>
              <a:t>Each element defines both key exchange algorithm and </a:t>
            </a:r>
            <a:r>
              <a:rPr kumimoji="1" lang="en-US" altLang="ko-KR" err="1"/>
              <a:t>CipherSpec</a:t>
            </a:r>
            <a:endParaRPr kumimoji="1" lang="en-US" altLang="ko-KR"/>
          </a:p>
          <a:p>
            <a:pPr lvl="1"/>
            <a:r>
              <a:rPr kumimoji="1" lang="en-US" altLang="ko-KR"/>
              <a:t>Compression Method: list of compression methods that client supports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94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EAE4E-D863-6E42-87B4-1A695A6E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1: Establish Security Capabilities #2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C82575-B457-D142-9A41-90927DB3C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86143" cy="4638676"/>
              </a:xfrm>
            </p:spPr>
            <p:txBody>
              <a:bodyPr/>
              <a:lstStyle/>
              <a:p>
                <a:r>
                  <a:rPr kumimoji="1" lang="en-US" altLang="ko-KR"/>
                  <a:t>Server replies with </a:t>
                </a:r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server_hello</a:t>
                </a:r>
                <a:r>
                  <a:rPr kumimoji="1" lang="en-US" altLang="ko-KR"/>
                  <a:t> message</a:t>
                </a:r>
              </a:p>
              <a:p>
                <a:pPr lvl="1"/>
                <a:r>
                  <a:rPr kumimoji="1" lang="en-US" altLang="ko-KR"/>
                  <a:t>Version: lower of the versions suggested by client and the highest supported by server</a:t>
                </a:r>
              </a:p>
              <a:p>
                <a:pPr lvl="1"/>
                <a:r>
                  <a:rPr kumimoji="1" lang="en-US" altLang="ko-KR"/>
                  <a:t>Random: server-generated random value independent of client’s random</a:t>
                </a:r>
              </a:p>
              <a:p>
                <a:pPr lvl="1"/>
                <a:r>
                  <a:rPr kumimoji="1" lang="en-US" altLang="ko-KR"/>
                  <a:t>Session ID</a:t>
                </a:r>
              </a:p>
              <a:p>
                <a:pPr lvl="2"/>
                <a:r>
                  <a:rPr kumimoji="1" lang="en-US" altLang="ko-KR"/>
                  <a:t>Same value as client</a:t>
                </a:r>
              </a:p>
              <a:p>
                <a:pPr lvl="3"/>
                <a:r>
                  <a:rPr kumimoji="1" lang="en-US" altLang="ko-KR"/>
                  <a:t>If client request to use prior session (client’s session ID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ko-KR"/>
                  <a:t> 0)</a:t>
                </a:r>
              </a:p>
              <a:p>
                <a:pPr lvl="2"/>
                <a:r>
                  <a:rPr kumimoji="1" lang="en-US" altLang="ko-KR"/>
                  <a:t>New session ID value</a:t>
                </a:r>
              </a:p>
              <a:p>
                <a:pPr lvl="3"/>
                <a:r>
                  <a:rPr kumimoji="1" lang="en-US" altLang="ko-KR"/>
                  <a:t>If client request to create a new session (client’s session ID = 0)</a:t>
                </a:r>
              </a:p>
              <a:p>
                <a:pPr lvl="1"/>
                <a:r>
                  <a:rPr kumimoji="1" lang="en-US" altLang="ko-KR" err="1"/>
                  <a:t>CipherSuite</a:t>
                </a:r>
                <a:r>
                  <a:rPr kumimoji="1" lang="en-US" altLang="ko-KR"/>
                  <a:t>: single cipher suite selected by the server from those proposed by client</a:t>
                </a:r>
              </a:p>
              <a:p>
                <a:pPr lvl="1"/>
                <a:r>
                  <a:rPr kumimoji="1" lang="en-US" altLang="ko-KR"/>
                  <a:t>Compression Method: single compression method selected by the server from those proposed by client</a:t>
                </a:r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C82575-B457-D142-9A41-90927DB3C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86143" cy="4638676"/>
              </a:xfrm>
              <a:blipFill>
                <a:blip r:embed="rId3"/>
                <a:stretch>
                  <a:fillRect l="-74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9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17BD2-E52A-4E48-8525-D9C340CB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CipherSuite</a:t>
            </a:r>
            <a:r>
              <a:rPr kumimoji="1" lang="en-US" altLang="ko-KR"/>
              <a:t> Parameters: Key Exchange Methods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1041A-B915-554F-BA6A-52EA30FD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RSA</a:t>
            </a:r>
          </a:p>
          <a:p>
            <a:pPr lvl="1"/>
            <a:r>
              <a:rPr kumimoji="1" lang="en-US" altLang="ko-KR"/>
              <a:t>Encrypt secret key with receiver’s RSA public key from certificate</a:t>
            </a:r>
          </a:p>
          <a:p>
            <a:r>
              <a:rPr kumimoji="1" lang="en-US" altLang="ko-KR"/>
              <a:t>Fixed Diffie-Hellman</a:t>
            </a:r>
          </a:p>
          <a:p>
            <a:pPr lvl="1"/>
            <a:r>
              <a:rPr kumimoji="1" lang="en-US" altLang="ko-KR"/>
              <a:t>Public key parameters signed and included in certificate</a:t>
            </a:r>
          </a:p>
          <a:p>
            <a:pPr lvl="1"/>
            <a:r>
              <a:rPr kumimoji="1" lang="en-US" altLang="ko-KR"/>
              <a:t>Resulting in fixed shared secret key</a:t>
            </a:r>
          </a:p>
          <a:p>
            <a:r>
              <a:rPr kumimoji="1" lang="en-US" altLang="ko-KR"/>
              <a:t>Ephemeral Diffie-Hellman</a:t>
            </a:r>
          </a:p>
          <a:p>
            <a:pPr lvl="1"/>
            <a:r>
              <a:rPr kumimoji="1" lang="en-US" altLang="ko-KR"/>
              <a:t>To create ephemeral secret key</a:t>
            </a:r>
          </a:p>
          <a:p>
            <a:pPr lvl="1"/>
            <a:r>
              <a:rPr kumimoji="1" lang="en-US" altLang="ko-KR"/>
              <a:t>Ephemeral public keys are exchanged, signed, using sender’s private key</a:t>
            </a:r>
          </a:p>
          <a:p>
            <a:r>
              <a:rPr kumimoji="1" lang="en-US" altLang="ko-KR"/>
              <a:t>Anonymous Diffie-Hellman</a:t>
            </a:r>
          </a:p>
          <a:p>
            <a:pPr lvl="1"/>
            <a:r>
              <a:rPr kumimoji="1" lang="en-US" altLang="ko-KR"/>
              <a:t>Exchange Diffie-Hellman parameters with no authentication</a:t>
            </a:r>
            <a:endParaRPr kumimoji="1"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43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866AE-749B-3743-8105-72979327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2: Server Authentication and Key Exchange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09C9B-132D-F644-8CB0-0E852C8C9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Server begins this phase by sending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server_certificate</a:t>
            </a:r>
            <a:r>
              <a:rPr kumimoji="1" lang="en-US" altLang="ko-KR"/>
              <a:t> message for authentication</a:t>
            </a:r>
          </a:p>
          <a:p>
            <a:pPr lvl="1"/>
            <a:r>
              <a:rPr kumimoji="1" lang="en-US" altLang="ko-KR"/>
              <a:t>Required except anonymous Diffie-Hellman</a:t>
            </a:r>
          </a:p>
          <a:p>
            <a:r>
              <a:rPr kumimoji="1" lang="en-US" altLang="ko-KR"/>
              <a:t>Server sends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server_key_exchange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/>
              <a:t>message if required</a:t>
            </a:r>
          </a:p>
          <a:p>
            <a:pPr lvl="1"/>
            <a:r>
              <a:rPr kumimoji="1" lang="en-US" altLang="ko-KR"/>
              <a:t>Instances not required</a:t>
            </a:r>
          </a:p>
          <a:p>
            <a:pPr lvl="2"/>
            <a:r>
              <a:rPr kumimoji="1" lang="en-US" altLang="ko-KR"/>
              <a:t>Fixed DH: public key parameters already included in certificate</a:t>
            </a:r>
          </a:p>
          <a:p>
            <a:pPr lvl="2"/>
            <a:r>
              <a:rPr kumimoji="1" lang="en-US" altLang="ko-KR"/>
              <a:t>RSA key exchange: simply send secret key encrypted with public key from server’s certificate</a:t>
            </a:r>
          </a:p>
          <a:p>
            <a:pPr lvl="1"/>
            <a:r>
              <a:rPr kumimoji="1" lang="en-US" altLang="ko-KR"/>
              <a:t>Instances required</a:t>
            </a:r>
          </a:p>
          <a:p>
            <a:pPr lvl="2"/>
            <a:r>
              <a:rPr kumimoji="1" lang="en-US" altLang="ko-KR"/>
              <a:t>Anonymous Diffie-Hellman</a:t>
            </a:r>
          </a:p>
          <a:p>
            <a:pPr lvl="2"/>
            <a:r>
              <a:rPr kumimoji="1" lang="en-US" altLang="ko-KR"/>
              <a:t>Ephemeral Diffie-Hellman</a:t>
            </a:r>
          </a:p>
          <a:p>
            <a:pPr lvl="2"/>
            <a:r>
              <a:rPr kumimoji="1" lang="en-US" altLang="ko-KR"/>
              <a:t>RSA key exchange(If server is using signature-only RSA key)</a:t>
            </a:r>
          </a:p>
          <a:p>
            <a:pPr lvl="1"/>
            <a:endParaRPr kumimoji="1" lang="en-US" altLang="ko-KR"/>
          </a:p>
          <a:p>
            <a:pPr lvl="1"/>
            <a:endParaRPr kumimoji="1" lang="en-US" altLang="ko-KR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033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741BA-B941-C845-800E-F66EA1BC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server_key_exchange</a:t>
            </a:r>
            <a:r>
              <a:rPr kumimoji="1" lang="en-US" altLang="ko-KR"/>
              <a:t> Message Params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5910BC-D76B-AE4F-BBD8-A50269FF8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Anonymous Diffie-Hellman</a:t>
                </a:r>
              </a:p>
              <a:p>
                <a:pPr lvl="1"/>
                <a:r>
                  <a:rPr kumimoji="1" lang="en-US" altLang="ko-KR"/>
                  <a:t>Global prime number, global primitive root, server’s DH public key</a:t>
                </a:r>
              </a:p>
              <a:p>
                <a:r>
                  <a:rPr kumimoji="1" lang="en-US" altLang="ko-KR"/>
                  <a:t>Ephemeral Diffie-Hellman</a:t>
                </a:r>
              </a:p>
              <a:p>
                <a:pPr lvl="1"/>
                <a:r>
                  <a:rPr kumimoji="1" lang="en-US" altLang="ko-KR"/>
                  <a:t>Global prime number, global primitive root, server’s DH public key</a:t>
                </a:r>
              </a:p>
              <a:p>
                <a:pPr lvl="1"/>
                <a:r>
                  <a:rPr kumimoji="1" lang="en-US" altLang="ko-KR"/>
                  <a:t>Signature of parameters</a:t>
                </a:r>
              </a:p>
              <a:p>
                <a:r>
                  <a:rPr kumimoji="1" lang="en-US" altLang="ko-KR"/>
                  <a:t>RSA key exchange(If server is using signature-only RSA key)</a:t>
                </a:r>
              </a:p>
              <a:p>
                <a:pPr lvl="1"/>
                <a:r>
                  <a:rPr kumimoji="1" lang="en-US" altLang="ko-KR"/>
                  <a:t>Server creates temporary RSA key pair and send public key</a:t>
                </a:r>
              </a:p>
              <a:p>
                <a:pPr lvl="1"/>
                <a:r>
                  <a:rPr kumimoji="1" lang="en-US" altLang="ko-KR"/>
                  <a:t>Signature of parameters</a:t>
                </a:r>
              </a:p>
              <a:p>
                <a:r>
                  <a:rPr kumimoji="1" lang="en-US" altLang="ko-KR"/>
                  <a:t>Signature generation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server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ClientHello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ServerHello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ServerParams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5910BC-D76B-AE4F-BBD8-A50269FF8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596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866AE-749B-3743-8105-72979327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2: Server Authentication and Key Exchange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09C9B-132D-F644-8CB0-0E852C8C9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Server not using anonymous DH can request certificate from client</a:t>
            </a:r>
          </a:p>
          <a:p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Certificate_request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Includes two fields:</a:t>
            </a:r>
          </a:p>
          <a:p>
            <a:pPr lvl="1"/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certificate_type</a:t>
            </a:r>
            <a:endParaRPr kumimoji="1"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ko-KR"/>
              <a:t>Indicates public-key algorithm and its use</a:t>
            </a:r>
          </a:p>
          <a:p>
            <a:pPr lvl="1"/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certificate_authorities</a:t>
            </a:r>
            <a:endParaRPr kumimoji="1"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ko-KR"/>
              <a:t>List of acceptable certificate authorities</a:t>
            </a:r>
          </a:p>
          <a:p>
            <a:r>
              <a:rPr kumimoji="1" lang="en-US" altLang="ko-KR"/>
              <a:t>Server finishes phase 2 with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server_done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Always required</a:t>
            </a:r>
          </a:p>
          <a:p>
            <a:pPr lvl="1"/>
            <a:r>
              <a:rPr kumimoji="1" lang="en-US" altLang="ko-KR"/>
              <a:t>Indicates end of server hello</a:t>
            </a:r>
          </a:p>
          <a:p>
            <a:pPr lvl="2"/>
            <a:endParaRPr kumimoji="1" lang="en-US" altLang="ko-KR"/>
          </a:p>
          <a:p>
            <a:pPr lvl="1"/>
            <a:endParaRPr kumimoji="1" lang="en-US" altLang="ko-KR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79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866AE-749B-3743-8105-72979327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Phase 3: Client Authentication and Key Exchange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09C9B-132D-F644-8CB0-0E852C8C9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Upon receipt of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server_done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/>
              <a:t>message, client should verify that</a:t>
            </a:r>
          </a:p>
          <a:p>
            <a:pPr lvl="1"/>
            <a:r>
              <a:rPr kumimoji="1" lang="en-US" altLang="ko-KR"/>
              <a:t>Server provided a valid certificate</a:t>
            </a:r>
          </a:p>
          <a:p>
            <a:pPr lvl="1"/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server_hello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/>
              <a:t>parameters are acceptable</a:t>
            </a:r>
          </a:p>
          <a:p>
            <a:r>
              <a:rPr kumimoji="1" lang="en-US" altLang="ko-KR"/>
              <a:t>If</a:t>
            </a:r>
            <a:r>
              <a:rPr kumimoji="1" lang="ko-KR" altLang="en-US"/>
              <a:t> </a:t>
            </a:r>
            <a:r>
              <a:rPr kumimoji="1" lang="en-US" altLang="ko-KR"/>
              <a:t>server requested certificate, client replies with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client_certificate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If no suitable certificate is available,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no_certificate</a:t>
            </a:r>
            <a:r>
              <a:rPr kumimoji="1" lang="en-US" altLang="ko-KR"/>
              <a:t> alert is returned</a:t>
            </a:r>
          </a:p>
          <a:p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client_key_exchange_message</a:t>
            </a:r>
            <a:r>
              <a:rPr kumimoji="1" lang="en-US" altLang="ko-KR"/>
              <a:t> which is mandatory</a:t>
            </a:r>
            <a:endParaRPr kumimoji="1"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ko-KR"/>
              <a:t>RSA: client generates pre-master secret and encrypts with server public key from cert</a:t>
            </a:r>
          </a:p>
          <a:p>
            <a:pPr lvl="1"/>
            <a:r>
              <a:rPr kumimoji="1" lang="en-US" altLang="ko-KR"/>
              <a:t>Ephemeral/anonymous DH: client’s public DH parameters are sent</a:t>
            </a:r>
          </a:p>
          <a:p>
            <a:pPr lvl="1"/>
            <a:r>
              <a:rPr kumimoji="1" lang="en-US" altLang="ko-KR"/>
              <a:t>Fixed DH: client’s public DH parameters were already sent with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client_certificate</a:t>
            </a:r>
            <a:r>
              <a:rPr kumimoji="1" lang="en-US" altLang="ko-KR"/>
              <a:t> message, so message is null</a:t>
            </a:r>
          </a:p>
        </p:txBody>
      </p:sp>
    </p:spTree>
    <p:extLst>
      <p:ext uri="{BB962C8B-B14F-4D97-AF65-F5344CB8AC3E}">
        <p14:creationId xmlns:p14="http://schemas.microsoft.com/office/powerpoint/2010/main" val="89797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17.1 Web Security Considerations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F834C-6F75-AB4B-8E2C-B6153D8F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3: Client Authentication and Key Exchange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193E0-6B1D-D341-9D47-956BD51A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/>
              <a:t>Finally, in this phase client may send </a:t>
            </a:r>
            <a:r>
              <a:rPr kumimoji="1" lang="en-US" altLang="ko-KR" err="1">
                <a:latin typeface="Consolas"/>
                <a:cs typeface="Consolas" panose="020B0609020204030204" pitchFamily="49" charset="0"/>
              </a:rPr>
              <a:t>certificate_verify_message</a:t>
            </a:r>
            <a:r>
              <a:rPr kumimoji="1" lang="en-US" altLang="ko-KR"/>
              <a:t> to provide verification of a client certificate</a:t>
            </a:r>
          </a:p>
          <a:p>
            <a:pPr marL="685165" lvl="1"/>
            <a:r>
              <a:rPr kumimoji="1" lang="en-US" altLang="ko-KR"/>
              <a:t>Only sent when client certificate has signing capability</a:t>
            </a:r>
            <a:endParaRPr lang="en-US" altLang="ko-KR"/>
          </a:p>
          <a:p>
            <a:pPr marL="685165" lvl="1"/>
            <a:r>
              <a:rPr kumimoji="1" lang="en-US" altLang="ko-KR"/>
              <a:t>Message signs a hash code based on preceding handshake messages</a:t>
            </a:r>
            <a:endParaRPr lang="en-US" altLang="ko-KR"/>
          </a:p>
          <a:p>
            <a:r>
              <a:rPr kumimoji="1" lang="en-US" altLang="ko-KR"/>
              <a:t>Message’s purpose is to verify client’s ownership of the private key for the client certificate</a:t>
            </a:r>
            <a:endParaRPr lang="en-US" altLang="ko-KR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59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F834C-6F75-AB4B-8E2C-B6153D8F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Phase 4: Finish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193E0-6B1D-D341-9D47-956BD51A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Finish phase completes the setting up of secure connection</a:t>
            </a:r>
          </a:p>
          <a:p>
            <a:r>
              <a:rPr kumimoji="1" lang="en-US" altLang="ko-KR"/>
              <a:t>Client sends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change_chipher_spec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Copies pending </a:t>
            </a:r>
            <a:r>
              <a:rPr kumimoji="1" lang="en-US" altLang="ko-KR" err="1"/>
              <a:t>CipherSpec</a:t>
            </a:r>
            <a:r>
              <a:rPr kumimoji="1" lang="en-US" altLang="ko-KR"/>
              <a:t> into current </a:t>
            </a:r>
            <a:r>
              <a:rPr kumimoji="1" lang="en-US" altLang="ko-KR" err="1"/>
              <a:t>CipherSpec</a:t>
            </a:r>
            <a:endParaRPr kumimoji="1" lang="en-US" altLang="ko-KR"/>
          </a:p>
          <a:p>
            <a:pPr lvl="1"/>
            <a:r>
              <a:rPr kumimoji="1" lang="en-US" altLang="ko-KR"/>
              <a:t>This message is considered as change cipher spec protocol</a:t>
            </a:r>
          </a:p>
          <a:p>
            <a:r>
              <a:rPr kumimoji="1" lang="en-US" altLang="ko-KR"/>
              <a:t>Client sends 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finished</a:t>
            </a:r>
            <a:r>
              <a:rPr kumimoji="1" lang="en-US" altLang="ko-KR"/>
              <a:t> message</a:t>
            </a:r>
          </a:p>
          <a:p>
            <a:pPr lvl="1"/>
            <a:r>
              <a:rPr kumimoji="1" lang="en-US" altLang="ko-KR"/>
              <a:t>Content includes hash of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master_secret</a:t>
            </a:r>
            <a:r>
              <a:rPr kumimoji="1" lang="en-US" altLang="ko-KR"/>
              <a:t> and all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handshake_messages</a:t>
            </a:r>
            <a:r>
              <a:rPr kumimoji="1" lang="en-US" altLang="ko-KR"/>
              <a:t> up to but not including this message</a:t>
            </a:r>
          </a:p>
          <a:p>
            <a:pPr lvl="1"/>
            <a:r>
              <a:rPr kumimoji="1" lang="en-US" altLang="ko-KR"/>
              <a:t>Encrypted with negotiated algorithm, keys, and secret</a:t>
            </a:r>
          </a:p>
          <a:p>
            <a:pPr lvl="1"/>
            <a:r>
              <a:rPr kumimoji="1" lang="en-US" altLang="ko-KR"/>
              <a:t>Verify key exchange and authentication process</a:t>
            </a:r>
          </a:p>
          <a:p>
            <a:r>
              <a:rPr kumimoji="1" lang="en-US" altLang="ko-KR"/>
              <a:t>Server replies with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change_chipher_spec</a:t>
            </a:r>
            <a:r>
              <a:rPr kumimoji="1" lang="en-US" altLang="ko-KR"/>
              <a:t> and 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finished message</a:t>
            </a:r>
            <a:endParaRPr kumimoji="1" lang="en-US" altLang="ko-KR"/>
          </a:p>
          <a:p>
            <a:r>
              <a:rPr kumimoji="1" lang="en-US" altLang="ko-KR"/>
              <a:t>At this point, handshake is complete and application data could be sent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246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AC2A9-9C72-0F44-9C01-39A5AA2F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Cryptographic Computations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73981-5CCC-EA4A-A249-E426C938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Creation of a shared master secret key</a:t>
            </a:r>
          </a:p>
          <a:p>
            <a:r>
              <a:rPr kumimoji="1" lang="en-US" altLang="ko-KR"/>
              <a:t>Generation of cryptographic parameters from the master secret</a:t>
            </a:r>
          </a:p>
          <a:p>
            <a:pPr lvl="1"/>
            <a:r>
              <a:rPr kumimoji="1" lang="en-US" altLang="ko-KR"/>
              <a:t>Client write MAC secret</a:t>
            </a:r>
          </a:p>
          <a:p>
            <a:pPr lvl="1"/>
            <a:r>
              <a:rPr kumimoji="1" lang="en-US" altLang="ko-KR"/>
              <a:t>Server write MAC secret</a:t>
            </a:r>
          </a:p>
          <a:p>
            <a:pPr lvl="1"/>
            <a:r>
              <a:rPr kumimoji="1" lang="en-US" altLang="ko-KR"/>
              <a:t>Client write key</a:t>
            </a:r>
          </a:p>
          <a:p>
            <a:pPr lvl="1"/>
            <a:r>
              <a:rPr kumimoji="1" lang="en-US" altLang="ko-KR"/>
              <a:t>Server write key</a:t>
            </a:r>
          </a:p>
          <a:p>
            <a:pPr lvl="1"/>
            <a:r>
              <a:rPr kumimoji="1" lang="en-US" altLang="ko-KR"/>
              <a:t>Client write IV</a:t>
            </a:r>
          </a:p>
          <a:p>
            <a:pPr lvl="1"/>
            <a:r>
              <a:rPr kumimoji="1" lang="en-US" altLang="ko-KR"/>
              <a:t>Server write IV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34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AC2A9-9C72-0F44-9C01-39A5AA2F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Master Secret Creation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73981-5CCC-EA4A-A249-E426C938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Shared master secret is one-time 48-byte(384 bits) value generated for this session by means of key exchange</a:t>
            </a:r>
          </a:p>
          <a:p>
            <a:r>
              <a:rPr kumimoji="1" lang="en-US" altLang="ko-KR"/>
              <a:t>Creation is in two stages: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pre_master_secret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pms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en-US" altLang="ko-KR"/>
              <a:t> is exchanged</a:t>
            </a:r>
          </a:p>
          <a:p>
            <a:pPr lvl="1"/>
            <a:r>
              <a:rPr kumimoji="1" lang="en-US" altLang="ko-KR"/>
              <a:t>RSA</a:t>
            </a:r>
          </a:p>
          <a:p>
            <a:pPr lvl="2"/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pms</a:t>
            </a:r>
            <a:r>
              <a:rPr kumimoji="1" lang="en-US" altLang="ko-KR"/>
              <a:t> is generated by client , encrypted with server’s public key and sent to server</a:t>
            </a:r>
          </a:p>
          <a:p>
            <a:pPr lvl="2"/>
            <a:r>
              <a:rPr kumimoji="1" lang="en-US" altLang="ko-KR"/>
              <a:t>Server decrypts it with private key and recover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pms</a:t>
            </a:r>
            <a:endParaRPr kumimoji="1"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ko-KR"/>
              <a:t>Diffie-Hellman</a:t>
            </a:r>
          </a:p>
          <a:p>
            <a:pPr lvl="2"/>
            <a:r>
              <a:rPr kumimoji="1" lang="en-US" altLang="ko-KR"/>
              <a:t>Both client and server generate DH public key and exchanges</a:t>
            </a:r>
          </a:p>
          <a:p>
            <a:pPr lvl="2"/>
            <a:r>
              <a:rPr kumimoji="1" lang="en-US" altLang="ko-KR"/>
              <a:t>Each side performs DH calculation to create 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PMS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ko-KR"/>
              <a:t>Both side compute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master_secret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9071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E1C21-A1BF-B941-BD20-7FE94180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Calculation of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master_secret</a:t>
            </a:r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2FC9AC-828A-4849-BD27-40CCE974E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176" y="2317591"/>
            <a:ext cx="9309907" cy="29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9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AB02C-1278-C34C-9F71-2C69F072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Generation of Cryptographic Parameters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6A1C6-DF17-3942-A66F-B49F35AB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Server write MAC secret, Client write key, Server write key, Client write IV, Server write IV are generated by hashing 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master_secret</a:t>
            </a:r>
            <a:endParaRPr kumimoji="1"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ko-KR"/>
              <a:t>Hashing is repeated in following manner until enough output is generated</a:t>
            </a:r>
          </a:p>
          <a:p>
            <a:pPr lvl="1"/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Master_secret</a:t>
            </a:r>
            <a:r>
              <a:rPr kumimoji="1" lang="en-US" altLang="ko-KR"/>
              <a:t> serves as pseudorandom seed value to the function</a:t>
            </a:r>
          </a:p>
          <a:p>
            <a:pPr lvl="1"/>
            <a:r>
              <a:rPr kumimoji="1" lang="en-US" altLang="ko-KR">
                <a:cs typeface="Consolas" panose="020B0609020204030204" pitchFamily="49" charset="0"/>
              </a:rPr>
              <a:t>Client/server random values are used as salts</a:t>
            </a:r>
          </a:p>
          <a:p>
            <a:endParaRPr kumimoji="1"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9E4E5-A547-F24A-9449-D7B6E626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72" y="4258572"/>
            <a:ext cx="10069628" cy="2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55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17.3 Transport Layer Security(TLS)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373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A56CE-D13C-614A-804A-B87B229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Message Authentication Code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31A5B7-5517-A042-A88E-C7917383F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Two differences between SSLv3 and TLS MAC scheme</a:t>
                </a:r>
              </a:p>
              <a:p>
                <a:r>
                  <a:rPr kumimoji="1" lang="en-US" altLang="ko-KR"/>
                  <a:t>Actual algorithm</a:t>
                </a:r>
              </a:p>
              <a:p>
                <a:pPr lvl="1"/>
                <a:r>
                  <a:rPr kumimoji="1" lang="en-US" altLang="ko-KR"/>
                  <a:t>TLS – HMAC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𝐻𝑀𝐴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opad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ipad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endParaRPr lang="en-US" altLang="ko-KR"/>
              </a:p>
              <a:p>
                <a:pPr lvl="1"/>
                <a:r>
                  <a:rPr kumimoji="1" lang="en-US" altLang="ko-KR"/>
                  <a:t>SSL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–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Different application method of padding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opad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ipad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Strength is known to be similar</a:t>
                </a:r>
              </a:p>
              <a:p>
                <a:r>
                  <a:rPr kumimoji="1" lang="en-US" altLang="ko-KR"/>
                  <a:t>Scope of MAC calculation</a:t>
                </a:r>
              </a:p>
              <a:p>
                <a:pPr lvl="1"/>
                <a:r>
                  <a:rPr kumimoji="1" lang="en-US" altLang="ko-KR"/>
                  <a:t>TLS MAC calculation covers all of the fields covered by SSLv3 calculation, plus the field </a:t>
                </a:r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TLSCompressed.version</a:t>
                </a:r>
                <a:endParaRPr kumimoji="1" lang="en-US" altLang="ko-KR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31A5B7-5517-A042-A88E-C7917383F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732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7C9E8-A4CC-8042-BE8E-18842398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Pseudorandom Function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4DE0A8-E8E0-B044-8919-2A6528F88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TLS uses PRF to expand secrets into block of data for purpose of key generation or validation</a:t>
                </a:r>
              </a:p>
              <a:p>
                <a:r>
                  <a:rPr kumimoji="1" lang="en-US" altLang="ko-KR"/>
                  <a:t>Objective</a:t>
                </a:r>
              </a:p>
              <a:p>
                <a:pPr lvl="1"/>
                <a:r>
                  <a:rPr kumimoji="1" lang="en-US" altLang="ko-KR"/>
                  <a:t>Use relatively small shared secret value to generate longer blocks of data</a:t>
                </a:r>
              </a:p>
              <a:p>
                <a:r>
                  <a:rPr kumimoji="1" lang="en-US" altLang="ko-KR"/>
                  <a:t>PRF is based on following data expansion function(MD5 or SHA-1)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PRF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secret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label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seed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secret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label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seed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endParaRPr kumimoji="1" lang="en-US" altLang="ko-KR"/>
              </a:p>
              <a:p>
                <a:pPr lvl="1"/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4DE0A8-E8E0-B044-8919-2A6528F88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D8DFCDB-3415-794B-99D1-5A226A13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0" y="4627880"/>
            <a:ext cx="7988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0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725AA-8007-E948-807A-DBEF7945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Cryptographic Computations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93E59A-CA60-5F4C-B9BF-B90BA05DD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Different in TLS due to PRF</a:t>
                </a:r>
              </a:p>
              <a:p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master_secret</a:t>
                </a:r>
                <a:endParaRPr kumimoji="1" lang="en-US" altLang="ko-KR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PRF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pre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master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secret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, “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master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secret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”, 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ClientHello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ServeHello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Performed until 48bytes of pseudorandom output is generated</a:t>
                </a:r>
              </a:p>
              <a:p>
                <a:r>
                  <a:rPr kumimoji="1" lang="en-US" altLang="ko-KR"/>
                  <a:t>Key block material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Keyblock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PRF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master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secret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, “</m:t>
                    </m:r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expansion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”, 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SecurityParameters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server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SecurityParameters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client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Performed until enough output has been generated</a:t>
                </a:r>
              </a:p>
              <a:p>
                <a:r>
                  <a:rPr kumimoji="1" lang="en-US" altLang="ko-KR"/>
                  <a:t>Finished messages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PRF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master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secret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finished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label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MD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5(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handshake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messages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SHA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−1(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handshake</m:t>
                    </m:r>
                    <m: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kumimoji="1" lang="en-US" altLang="ko-KR" i="0" dirty="0" err="1" smtClean="0">
                        <a:latin typeface="Cambria Math" panose="02040503050406030204" pitchFamily="18" charset="0"/>
                      </a:rPr>
                      <m:t>messages</m:t>
                    </m:r>
                    <m: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93E59A-CA60-5F4C-B9BF-B90BA05DD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 b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8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F0BE0-9E84-3C47-A31C-F9B59F37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Web Security Threats: Classification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19F7A-1BEC-1B4B-9492-968B9F3F9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Passive attacks</a:t>
            </a:r>
          </a:p>
          <a:p>
            <a:pPr lvl="1"/>
            <a:r>
              <a:rPr kumimoji="1" lang="en-US" altLang="ko-KR"/>
              <a:t>Eavesdropping on network traffic between browser and server</a:t>
            </a:r>
          </a:p>
          <a:p>
            <a:pPr lvl="1"/>
            <a:r>
              <a:rPr kumimoji="1" lang="en-US" altLang="ko-KR"/>
              <a:t>Gaining access to information on a web site that is restricted</a:t>
            </a:r>
          </a:p>
          <a:p>
            <a:r>
              <a:rPr kumimoji="1" lang="en-US" altLang="ko-KR"/>
              <a:t>Active attacks</a:t>
            </a:r>
          </a:p>
          <a:p>
            <a:pPr lvl="1"/>
            <a:r>
              <a:rPr kumimoji="1" lang="en-US" altLang="ko-KR"/>
              <a:t>Impersonating another user</a:t>
            </a:r>
          </a:p>
          <a:p>
            <a:pPr lvl="1"/>
            <a:r>
              <a:rPr kumimoji="1" lang="en-US" altLang="ko-KR"/>
              <a:t>Alternating messages in transit between client and server</a:t>
            </a:r>
          </a:p>
          <a:p>
            <a:pPr lvl="1"/>
            <a:r>
              <a:rPr kumimoji="1" lang="en-US" altLang="ko-KR"/>
              <a:t>Alternating data on web</a:t>
            </a:r>
          </a:p>
          <a:p>
            <a:r>
              <a:rPr kumimoji="1" lang="en-US" altLang="ko-KR"/>
              <a:t>Can be also classified by terms of location of the threat</a:t>
            </a:r>
          </a:p>
          <a:p>
            <a:pPr lvl="1"/>
            <a:r>
              <a:rPr kumimoji="1" lang="en-US" altLang="ko-KR"/>
              <a:t>Web server, web browser, network traffic between browser and server</a:t>
            </a:r>
          </a:p>
          <a:p>
            <a:pPr lvl="1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4650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1391-C324-4879-8840-F74FEFC5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Heartbeat Protocol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033CB-0DA0-4686-8926-5034B475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1800D-DF63-462F-9B09-EFBE2C89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SSL/TLS</a:t>
            </a:r>
            <a:r>
              <a:rPr lang="ko-KR" altLang="en-US" dirty="0"/>
              <a:t> </a:t>
            </a:r>
            <a:r>
              <a:rPr lang="en-US" altLang="ko-KR" dirty="0"/>
              <a:t>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7A4D1-FE11-4D07-A1D2-36AF3E86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Attacks on the handshake protocol</a:t>
            </a:r>
          </a:p>
          <a:p>
            <a:pPr lvl="1"/>
            <a:r>
              <a:rPr lang="en-US" altLang="ko-KR" dirty="0"/>
              <a:t>Compromise the handshake protocol based on RSA</a:t>
            </a:r>
          </a:p>
          <a:p>
            <a:r>
              <a:rPr lang="en-US" altLang="ko-KR" dirty="0"/>
              <a:t>Attacks on the record and application data protocols</a:t>
            </a:r>
          </a:p>
          <a:p>
            <a:pPr lvl="1"/>
            <a:r>
              <a:rPr lang="en-US" altLang="ko-KR" dirty="0"/>
              <a:t>BEAST attack</a:t>
            </a:r>
          </a:p>
          <a:p>
            <a:pPr lvl="2"/>
            <a:r>
              <a:rPr lang="en-US" altLang="ko-KR" dirty="0"/>
              <a:t> relies on the predictable nature of IV in CBC mode</a:t>
            </a:r>
          </a:p>
          <a:p>
            <a:r>
              <a:rPr lang="en-US" altLang="ko-KR" dirty="0"/>
              <a:t>Attacks on PKI</a:t>
            </a:r>
          </a:p>
          <a:p>
            <a:pPr lvl="1"/>
            <a:r>
              <a:rPr lang="en-US" altLang="ko-KR" dirty="0"/>
              <a:t>Commonly used library for SSL/TLS suffer from vulnerable certificate validation</a:t>
            </a:r>
          </a:p>
          <a:p>
            <a:r>
              <a:rPr lang="en-US" altLang="ko-KR" dirty="0"/>
              <a:t>DoS attack</a:t>
            </a:r>
          </a:p>
          <a:p>
            <a:pPr lvl="1"/>
            <a:r>
              <a:rPr lang="en-US" altLang="ko-KR" dirty="0"/>
              <a:t>The attacker creates a heavy processing load</a:t>
            </a:r>
          </a:p>
          <a:p>
            <a:pPr lvl="1"/>
            <a:r>
              <a:rPr lang="en-US" altLang="ko-KR" dirty="0"/>
              <a:t>Majority of computation is on the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695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17.4 HTTPS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7274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A83259-8296-43AF-89BA-831E40E9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HTTP over SSL(HTTPS)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9340F67-902B-45D7-9859-95FE77C5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Combination of HTTP and SSL </a:t>
            </a:r>
          </a:p>
          <a:p>
            <a:pPr lvl="1"/>
            <a:r>
              <a:rPr lang="en-US" altLang="ko-KR" dirty="0"/>
              <a:t>To implement secure communication between web browser and server</a:t>
            </a:r>
          </a:p>
          <a:p>
            <a:r>
              <a:rPr lang="en-US" altLang="ko-KR" dirty="0"/>
              <a:t>Principal difference</a:t>
            </a:r>
          </a:p>
          <a:p>
            <a:pPr lvl="1"/>
            <a:r>
              <a:rPr lang="en-US" altLang="ko-KR" dirty="0"/>
              <a:t>URL begins with https://</a:t>
            </a:r>
          </a:p>
          <a:p>
            <a:pPr lvl="1"/>
            <a:r>
              <a:rPr lang="en-US" altLang="ko-KR" dirty="0"/>
              <a:t>Connection use port 443</a:t>
            </a:r>
          </a:p>
          <a:p>
            <a:r>
              <a:rPr lang="en-US" altLang="ko-KR" dirty="0"/>
              <a:t>Encrypted elements</a:t>
            </a:r>
          </a:p>
          <a:p>
            <a:pPr lvl="1"/>
            <a:r>
              <a:rPr lang="en-US" altLang="ko-KR" dirty="0"/>
              <a:t>URL of requested document</a:t>
            </a:r>
          </a:p>
          <a:p>
            <a:pPr lvl="1"/>
            <a:r>
              <a:rPr lang="en-US" altLang="ko-KR" dirty="0"/>
              <a:t>Contents of HTTP header</a:t>
            </a:r>
          </a:p>
          <a:p>
            <a:pPr lvl="1"/>
            <a:r>
              <a:rPr lang="en-US" altLang="ko-KR" dirty="0"/>
              <a:t>Contents of document and browser forms filled by user</a:t>
            </a:r>
          </a:p>
          <a:p>
            <a:pPr lvl="1"/>
            <a:r>
              <a:rPr lang="en-US" altLang="ko-KR" dirty="0"/>
              <a:t>Cookies sent from browser and also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699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1D532-23E1-4A50-9130-5E368C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Connection Initiation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205E0-AEE8-479D-96F5-334401B1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 client act as TLS client</a:t>
            </a:r>
          </a:p>
          <a:p>
            <a:r>
              <a:rPr lang="en-US" altLang="ko-KR"/>
              <a:t>Procedure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Client initiates connection to server on appropriate port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Client sends TLS </a:t>
            </a:r>
            <a:r>
              <a:rPr lang="en-US" altLang="ko-KR" err="1">
                <a:latin typeface="Consolas" panose="020B0609020204030204" pitchFamily="49" charset="0"/>
              </a:rPr>
              <a:t>ClinetHello</a:t>
            </a:r>
            <a:r>
              <a:rPr lang="en-US" altLang="ko-KR"/>
              <a:t> to begin TLS handshake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When TLS handshake is finished, client initiate first HTTP request</a:t>
            </a:r>
          </a:p>
          <a:p>
            <a:pPr lvl="2"/>
            <a:r>
              <a:rPr lang="en-US" altLang="ko-KR"/>
              <a:t>All HTTP data is sent as TLS application data</a:t>
            </a:r>
          </a:p>
          <a:p>
            <a:r>
              <a:rPr lang="en-US" altLang="ko-KR"/>
              <a:t>Three levels of awareness</a:t>
            </a:r>
          </a:p>
          <a:p>
            <a:pPr lvl="1"/>
            <a:r>
              <a:rPr lang="en-US" altLang="ko-KR"/>
              <a:t>At HTTP level, HTTP client request connection to HTTP server by sending request to TLS</a:t>
            </a:r>
          </a:p>
          <a:p>
            <a:pPr lvl="1"/>
            <a:r>
              <a:rPr lang="en-US" altLang="ko-KR"/>
              <a:t>At TLS level, session is established between TLS client and TLS server beginning with TCP connection</a:t>
            </a:r>
          </a:p>
          <a:p>
            <a:pPr lvl="1"/>
            <a:r>
              <a:rPr lang="en-US" altLang="ko-KR"/>
              <a:t>At TCP level, TCP connection is established between TCP entity on client and server side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9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2F22E-D8F3-44FE-B215-3E63BEE8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Connection Closure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AD235-37E5-4C37-8C2C-A5091DDF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 client or server can indicate closing of connection</a:t>
            </a:r>
          </a:p>
          <a:p>
            <a:pPr lvl="1"/>
            <a:r>
              <a:rPr lang="en-US" altLang="ko-KR"/>
              <a:t>By HTTP record - </a:t>
            </a:r>
            <a:r>
              <a:rPr lang="en-US" altLang="ko-KR">
                <a:latin typeface="Consolas" panose="020B0609020204030204" pitchFamily="49" charset="0"/>
              </a:rPr>
              <a:t>Connection: close</a:t>
            </a:r>
          </a:p>
          <a:p>
            <a:r>
              <a:rPr lang="en-US" altLang="ko-KR"/>
              <a:t>Closure of HTTPS connection requires that TLS close connection</a:t>
            </a:r>
          </a:p>
          <a:p>
            <a:pPr lvl="1"/>
            <a:r>
              <a:rPr lang="en-US" altLang="ko-KR"/>
              <a:t>At TLS level, close connection using TLS alert protocol</a:t>
            </a:r>
          </a:p>
          <a:p>
            <a:pPr lvl="2"/>
            <a:r>
              <a:rPr lang="en-US" altLang="ko-KR"/>
              <a:t>Send </a:t>
            </a:r>
            <a:r>
              <a:rPr lang="en-US" altLang="ko-KR" err="1">
                <a:latin typeface="Consolas" panose="020B0609020204030204" pitchFamily="49" charset="0"/>
              </a:rPr>
              <a:t>close_notify</a:t>
            </a:r>
            <a:r>
              <a:rPr lang="en-US" altLang="ko-KR"/>
              <a:t> alert</a:t>
            </a:r>
          </a:p>
          <a:p>
            <a:pPr lvl="2"/>
            <a:r>
              <a:rPr lang="en-US" altLang="ko-KR"/>
              <a:t>And then, close connection without waiting for peer to send its closure alert</a:t>
            </a:r>
          </a:p>
          <a:p>
            <a:pPr lvl="3"/>
            <a:r>
              <a:rPr lang="en-US" altLang="ko-KR"/>
              <a:t>Incomplete close to reuse session</a:t>
            </a:r>
          </a:p>
          <a:p>
            <a:r>
              <a:rPr lang="en-US" altLang="ko-KR"/>
              <a:t>HTTPs clients must be able to cope with unannounced TCP closure</a:t>
            </a:r>
          </a:p>
          <a:p>
            <a:pPr lvl="1"/>
            <a:r>
              <a:rPr lang="en-US" altLang="ko-KR"/>
              <a:t>TCP connection Is terminated without </a:t>
            </a:r>
            <a:r>
              <a:rPr lang="en-US" altLang="ko-KR" err="1">
                <a:latin typeface="Consolas" panose="020B0609020204030204" pitchFamily="49" charset="0"/>
              </a:rPr>
              <a:t>close_notify</a:t>
            </a:r>
            <a:r>
              <a:rPr lang="en-US" altLang="ko-KR"/>
              <a:t> or </a:t>
            </a:r>
            <a:r>
              <a:rPr lang="en-US" altLang="ko-KR">
                <a:latin typeface="Consolas" panose="020B0609020204030204" pitchFamily="49" charset="0"/>
              </a:rPr>
              <a:t>Connection: close</a:t>
            </a:r>
          </a:p>
        </p:txBody>
      </p:sp>
    </p:spTree>
    <p:extLst>
      <p:ext uri="{BB962C8B-B14F-4D97-AF65-F5344CB8AC3E}">
        <p14:creationId xmlns:p14="http://schemas.microsoft.com/office/powerpoint/2010/main" val="1168475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TLS 1.3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0928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A83FFE-6605-485D-A6A8-AF18560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4169B9-2E6B-4C92-8885-E83B844B9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Removes a support for a number of options and functions</a:t>
            </a:r>
          </a:p>
          <a:p>
            <a:pPr lvl="1"/>
            <a:r>
              <a:rPr lang="en-US" altLang="ko-KR" dirty="0"/>
              <a:t>Compression, Ciphers with out authenticated encryption,RC4, Renegotiation</a:t>
            </a:r>
          </a:p>
          <a:p>
            <a:r>
              <a:rPr lang="en-US" altLang="ko-KR" dirty="0"/>
              <a:t>Key exchange</a:t>
            </a:r>
          </a:p>
          <a:p>
            <a:pPr lvl="1"/>
            <a:r>
              <a:rPr lang="en-US" altLang="ko-KR" dirty="0"/>
              <a:t>Only DH or EC-DH</a:t>
            </a:r>
            <a:endParaRPr lang="ko-KR" altLang="en-US" dirty="0"/>
          </a:p>
          <a:p>
            <a:pPr lvl="1"/>
            <a:r>
              <a:rPr lang="en-US" altLang="ko-KR" dirty="0"/>
              <a:t>No RSA – provide PFS</a:t>
            </a:r>
          </a:p>
          <a:p>
            <a:r>
              <a:rPr lang="en-US" altLang="ko-KR" dirty="0"/>
              <a:t>Allow for 1-RTT handshake</a:t>
            </a:r>
          </a:p>
          <a:p>
            <a:pPr lvl="1"/>
            <a:r>
              <a:rPr lang="en-US" altLang="ko-KR" dirty="0"/>
              <a:t>By changing the order of the handshake messages</a:t>
            </a:r>
          </a:p>
        </p:txBody>
      </p:sp>
    </p:spTree>
    <p:extLst>
      <p:ext uri="{BB962C8B-B14F-4D97-AF65-F5344CB8AC3E}">
        <p14:creationId xmlns:p14="http://schemas.microsoft.com/office/powerpoint/2010/main" val="470506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DF12447-54AC-4579-A0CE-F8631390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1-RTT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68AF2D-D0BA-4470-B9CA-EF8DD0EAF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Round trip time is reduced by one compared to 1.2</a:t>
            </a:r>
          </a:p>
          <a:p>
            <a:pPr marL="685165" lvl="1"/>
            <a:r>
              <a:rPr lang="en-US" altLang="ko-KR"/>
              <a:t>How?</a:t>
            </a:r>
          </a:p>
          <a:p>
            <a:pPr marL="1142365" lvl="2" indent="-227965"/>
            <a:r>
              <a:rPr lang="en-US" altLang="ko-KR"/>
              <a:t>1.3 reduced cipher suite </a:t>
            </a:r>
          </a:p>
          <a:p>
            <a:pPr marL="1142365" lvl="2" indent="-227965"/>
            <a:r>
              <a:rPr lang="en-US" altLang="ko-KR"/>
              <a:t>Don’t need to wait until the server confirm shared symmetric key option</a:t>
            </a:r>
            <a:endParaRPr lang="en-US"/>
          </a:p>
          <a:p>
            <a:r>
              <a:rPr lang="en-US" altLang="ko-KR"/>
              <a:t>Reducing 1-RTT is critical to speed</a:t>
            </a:r>
          </a:p>
          <a:p>
            <a:r>
              <a:rPr lang="en-US" altLang="ko-KR"/>
              <a:t>Unlike 1.2</a:t>
            </a:r>
          </a:p>
          <a:p>
            <a:pPr marL="685165" lvl="1"/>
            <a:r>
              <a:rPr lang="en-US" altLang="ko-KR"/>
              <a:t>Client Hello includes </a:t>
            </a:r>
            <a:r>
              <a:rPr lang="en-US" altLang="ko-KR" err="1"/>
              <a:t>key_share</a:t>
            </a:r>
            <a:endParaRPr lang="en-US" altLang="ko-KR"/>
          </a:p>
          <a:p>
            <a:pPr marL="685165" lvl="1"/>
            <a:r>
              <a:rPr lang="en-US" altLang="ko-KR" err="1"/>
              <a:t>key_share</a:t>
            </a:r>
            <a:endParaRPr lang="en-US" altLang="ko-KR"/>
          </a:p>
          <a:p>
            <a:pPr marL="1142365" lvl="2" indent="-227965"/>
            <a:r>
              <a:rPr lang="en-US" altLang="ko-KR"/>
              <a:t>Cryptographic Parameters for key establishment</a:t>
            </a:r>
          </a:p>
          <a:p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5F49F94-DAB5-4700-A12B-43E636A5F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41448"/>
            <a:ext cx="5905620" cy="3057574"/>
          </a:xfrm>
        </p:spPr>
      </p:pic>
    </p:spTree>
    <p:extLst>
      <p:ext uri="{BB962C8B-B14F-4D97-AF65-F5344CB8AC3E}">
        <p14:creationId xmlns:p14="http://schemas.microsoft.com/office/powerpoint/2010/main" val="1242686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CD3B21-E2F1-40B7-AECE-F0E459ED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0-RTT Resumption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4684812-EA9F-49FF-B92B-7F8C03594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2651"/>
                <a:ext cx="10515600" cy="4638676"/>
              </a:xfrm>
            </p:spPr>
            <p:txBody>
              <a:bodyPr/>
              <a:lstStyle/>
              <a:p>
                <a:r>
                  <a:rPr lang="en-US" altLang="ko-KR"/>
                  <a:t>For resuming session</a:t>
                </a:r>
              </a:p>
              <a:p>
                <a:pPr lvl="1"/>
                <a:r>
                  <a:rPr lang="en-US" altLang="ko-KR"/>
                  <a:t>Don’t need to authenticate each other</a:t>
                </a:r>
              </a:p>
              <a:p>
                <a:pPr lvl="1"/>
                <a:r>
                  <a:rPr lang="en-US" altLang="ko-KR"/>
                  <a:t>Also, don’t need to share key again</a:t>
                </a:r>
              </a:p>
              <a:p>
                <a:r>
                  <a:rPr lang="en-US" altLang="ko-KR"/>
                  <a:t>PSK resumption</a:t>
                </a:r>
              </a:p>
              <a:p>
                <a:pPr lvl="1"/>
                <a:r>
                  <a:rPr lang="en-US" altLang="ko-KR"/>
                  <a:t>PSK stands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𝑠h𝑎𝑟𝑒𝑑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For first handshake,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𝑠h𝑎𝑟𝑒𝑑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r>
                  <a:rPr lang="en-US" altLang="ko-KR"/>
                  <a:t> is defined for 0-RTT</a:t>
                </a:r>
              </a:p>
              <a:p>
                <a:pPr lvl="1"/>
                <a:r>
                  <a:rPr lang="en-US" altLang="ko-KR"/>
                  <a:t>PSK is only used for continuing session</a:t>
                </a:r>
              </a:p>
              <a:p>
                <a:pPr lvl="1"/>
                <a:r>
                  <a:rPr lang="en-US" altLang="ko-KR"/>
                  <a:t>With PSK, the client and server don’t need to do the authentication procedure with certificate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4684812-EA9F-49FF-B92B-7F8C03594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2651"/>
                <a:ext cx="10515600" cy="4638676"/>
              </a:xfrm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20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0953F-EB63-0840-8A0E-57AE05F3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Web Traffic Security Approaches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BB964-667D-654E-B7FA-9780F59A3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Protections are similar in service, but differ in:</a:t>
            </a:r>
          </a:p>
          <a:p>
            <a:pPr marL="685165" lvl="1"/>
            <a:r>
              <a:rPr kumimoji="1" lang="en-US" altLang="ko-KR"/>
              <a:t>Scope of Applicability</a:t>
            </a:r>
            <a:endParaRPr lang="en-US" altLang="ko-KR"/>
          </a:p>
          <a:p>
            <a:pPr marL="685165" lvl="1"/>
            <a:r>
              <a:rPr kumimoji="1" lang="en-US" altLang="ko-KR"/>
              <a:t>Relative location within the TCP/IP protocol stack</a:t>
            </a:r>
            <a:endParaRPr lang="en-US" altLang="ko-KR"/>
          </a:p>
          <a:p>
            <a:r>
              <a:rPr kumimoji="1" lang="en-US" altLang="ko-KR"/>
              <a:t>Network level – IPsec</a:t>
            </a:r>
            <a:endParaRPr lang="en-US" altLang="ko-KR"/>
          </a:p>
          <a:p>
            <a:pPr marL="685165" lvl="1"/>
            <a:r>
              <a:rPr kumimoji="1" lang="en-US" altLang="ko-KR"/>
              <a:t>Transparent to end users and applications</a:t>
            </a:r>
            <a:endParaRPr lang="en-US" altLang="ko-KR"/>
          </a:p>
          <a:p>
            <a:pPr marL="685165" lvl="1"/>
            <a:r>
              <a:rPr kumimoji="1" lang="en-US" altLang="ko-KR"/>
              <a:t>Provides general-purpose solution</a:t>
            </a:r>
            <a:endParaRPr lang="en-US" altLang="ko-KR"/>
          </a:p>
          <a:p>
            <a:pPr marL="685165" lvl="1"/>
            <a:r>
              <a:rPr kumimoji="1" lang="en-US" altLang="ko-KR"/>
              <a:t>Filtering capability included</a:t>
            </a:r>
            <a:endParaRPr lang="en-US" altLang="ko-KR"/>
          </a:p>
          <a:p>
            <a:pPr marL="1142365" lvl="2" indent="-227965"/>
            <a:r>
              <a:rPr kumimoji="1" lang="en-US" altLang="ko-KR"/>
              <a:t>Only selected packet gets IPsec processing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59AE87-20EC-FB4B-ACB5-6B4ED3A96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4229" y="3276600"/>
            <a:ext cx="6116150" cy="15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D62AB-5FB4-4650-8433-32F9B8CB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0-RTT Replay Attack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FE125-62E0-4634-8BEB-3E956811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The attacker can do the replay attack if attacker can obtain 0-RTT packet</a:t>
            </a:r>
          </a:p>
          <a:p>
            <a:r>
              <a:rPr lang="en-US" altLang="ko-KR"/>
              <a:t>The server must be prudent before turning on 0-RTT option</a:t>
            </a:r>
          </a:p>
          <a:p>
            <a:r>
              <a:rPr lang="en-US" altLang="ko-KR"/>
              <a:t>Upper layer's security consideration is needed</a:t>
            </a:r>
          </a:p>
        </p:txBody>
      </p:sp>
    </p:spTree>
    <p:extLst>
      <p:ext uri="{BB962C8B-B14F-4D97-AF65-F5344CB8AC3E}">
        <p14:creationId xmlns:p14="http://schemas.microsoft.com/office/powerpoint/2010/main" val="37423643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17CEF-BF10-4105-BB7F-C06607B1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Renegotiation</a:t>
            </a:r>
            <a:r>
              <a:rPr lang="ko-KR" altLang="en-US" dirty="0"/>
              <a:t> </a:t>
            </a:r>
            <a:r>
              <a:rPr lang="ko-KR" altLang="en-US" dirty="0" err="1"/>
              <a:t>Disabled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FF960-592F-49C3-AF54-BB07B9D8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/>
              <a:t>Negotiate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secure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r>
              <a:rPr lang="ko-KR" altLang="en-US" dirty="0"/>
              <a:t> </a:t>
            </a:r>
            <a:r>
              <a:rPr lang="ko-KR" altLang="en-US" dirty="0" err="1"/>
              <a:t>over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 </a:t>
            </a:r>
            <a:r>
              <a:rPr lang="ko-KR" altLang="en-US" dirty="0" err="1"/>
              <a:t>previous</a:t>
            </a:r>
            <a:r>
              <a:rPr lang="ko-KR" altLang="en-US" dirty="0"/>
              <a:t> </a:t>
            </a:r>
            <a:r>
              <a:rPr lang="ko-KR" altLang="en-US" dirty="0" err="1"/>
              <a:t>encrypted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endParaRPr lang="ko-KR" altLang="en-US" dirty="0"/>
          </a:p>
          <a:p>
            <a:r>
              <a:rPr lang="ko-KR" altLang="en-US" dirty="0" err="1"/>
              <a:t>Renegotiation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triggered</a:t>
            </a:r>
            <a:r>
              <a:rPr lang="ko-KR" altLang="en-US" dirty="0"/>
              <a:t> </a:t>
            </a:r>
          </a:p>
          <a:p>
            <a:pPr marL="685165" lvl="1"/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Update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parameter</a:t>
            </a:r>
            <a:r>
              <a:rPr lang="ko-KR" altLang="en-US" dirty="0"/>
              <a:t> of </a:t>
            </a:r>
            <a:r>
              <a:rPr lang="ko-KR" altLang="en-US" dirty="0" err="1"/>
              <a:t>an</a:t>
            </a:r>
            <a:r>
              <a:rPr lang="ko-KR" altLang="en-US" dirty="0"/>
              <a:t> </a:t>
            </a:r>
            <a:r>
              <a:rPr lang="ko-KR" altLang="en-US" dirty="0" err="1"/>
              <a:t>existing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endParaRPr lang="ko-KR" altLang="en-US" dirty="0"/>
          </a:p>
          <a:p>
            <a:pPr marL="685165" lvl="1"/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Continue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r>
              <a:rPr lang="ko-KR" altLang="en-US" dirty="0"/>
              <a:t> </a:t>
            </a: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 </a:t>
            </a:r>
            <a:r>
              <a:rPr lang="ko-KR" altLang="en-US" dirty="0" err="1"/>
              <a:t>expires</a:t>
            </a:r>
            <a:endParaRPr lang="ko-KR" altLang="en-US" dirty="0"/>
          </a:p>
          <a:p>
            <a:r>
              <a:rPr lang="ko-KR" altLang="en-US" dirty="0"/>
              <a:t>MITM </a:t>
            </a:r>
            <a:r>
              <a:rPr lang="ko-KR" altLang="en-US" dirty="0" err="1"/>
              <a:t>attacker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 </a:t>
            </a:r>
            <a:r>
              <a:rPr lang="ko-KR" altLang="en-US" dirty="0" err="1"/>
              <a:t>hold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sender's</a:t>
            </a:r>
            <a:r>
              <a:rPr lang="ko-KR" altLang="en-US" dirty="0"/>
              <a:t> </a:t>
            </a:r>
            <a:r>
              <a:rPr lang="ko-KR" altLang="en-US" dirty="0" err="1"/>
              <a:t>packet</a:t>
            </a:r>
            <a:endParaRPr lang="ko-KR" altLang="en-US" dirty="0"/>
          </a:p>
          <a:p>
            <a:pPr marL="685165" lvl="1"/>
            <a:r>
              <a:rPr lang="ko-KR" altLang="en-US" dirty="0" err="1"/>
              <a:t>Lead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sender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renegotiate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r>
              <a:rPr lang="ko-KR" altLang="en-US" dirty="0"/>
              <a:t> </a:t>
            </a:r>
            <a:r>
              <a:rPr lang="ko-KR" altLang="en-US" dirty="0" err="1"/>
              <a:t>over</a:t>
            </a:r>
            <a:r>
              <a:rPr lang="ko-KR" altLang="en-US" dirty="0"/>
              <a:t> </a:t>
            </a:r>
            <a:r>
              <a:rPr lang="ko-KR" altLang="en-US" dirty="0" err="1"/>
              <a:t>attacker-server</a:t>
            </a:r>
            <a:r>
              <a:rPr lang="ko-KR" altLang="en-US" dirty="0"/>
              <a:t> </a:t>
            </a:r>
            <a:r>
              <a:rPr lang="ko-KR" altLang="en-US" dirty="0" err="1"/>
              <a:t>session</a:t>
            </a:r>
            <a:endParaRPr lang="ko-KR" altLang="en-US" dirty="0"/>
          </a:p>
          <a:p>
            <a:r>
              <a:rPr lang="ko-KR" altLang="en-US" dirty="0" err="1"/>
              <a:t>Disabled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1.3</a:t>
            </a:r>
          </a:p>
        </p:txBody>
      </p:sp>
    </p:spTree>
    <p:extLst>
      <p:ext uri="{BB962C8B-B14F-4D97-AF65-F5344CB8AC3E}">
        <p14:creationId xmlns:p14="http://schemas.microsoft.com/office/powerpoint/2010/main" val="2058802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640A5-CE4C-43B6-A17F-09290B25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Perfect Forward Secrecy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4625-EBC3-4B46-B667-4C22E8BE5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Encryption system that changes keys frequently and automatically</a:t>
            </a:r>
          </a:p>
          <a:p>
            <a:r>
              <a:rPr lang="en-US" altLang="ko-KR"/>
              <a:t>Achieved by ephemeral session key share</a:t>
            </a:r>
          </a:p>
          <a:p>
            <a:pPr lvl="1"/>
            <a:r>
              <a:rPr lang="en-US" altLang="ko-KR"/>
              <a:t>Diffie </a:t>
            </a:r>
            <a:r>
              <a:rPr lang="en-US" altLang="ko-KR" err="1"/>
              <a:t>hellman</a:t>
            </a:r>
            <a:r>
              <a:rPr lang="en-US" altLang="ko-KR"/>
              <a:t> key share is representative</a:t>
            </a:r>
          </a:p>
          <a:p>
            <a:r>
              <a:rPr lang="en-US" altLang="ko-KR"/>
              <a:t>E.g., key ‘A’ is exposed</a:t>
            </a:r>
          </a:p>
          <a:p>
            <a:pPr lvl="1"/>
            <a:r>
              <a:rPr lang="en-US" altLang="ko-KR"/>
              <a:t>RSA</a:t>
            </a:r>
          </a:p>
          <a:p>
            <a:pPr lvl="2"/>
            <a:r>
              <a:rPr lang="en-US" altLang="ko-KR"/>
              <a:t>Massive amount of sensitive data can be exposed</a:t>
            </a:r>
          </a:p>
          <a:p>
            <a:pPr lvl="1"/>
            <a:r>
              <a:rPr lang="en-US" altLang="ko-KR"/>
              <a:t>DH</a:t>
            </a:r>
          </a:p>
          <a:p>
            <a:pPr lvl="2"/>
            <a:r>
              <a:rPr lang="en-US" altLang="ko-KR"/>
              <a:t>Only certain part of sensitive data is exposed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82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05338-7698-466B-B202-AD7E1E01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Forwards vs Backwards Secrecy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21B4C-9334-47D2-B429-28E44218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Forward secrecy</a:t>
            </a:r>
          </a:p>
          <a:p>
            <a:pPr lvl="1"/>
            <a:r>
              <a:rPr lang="en-US" altLang="ko-KR"/>
              <a:t>Guards against future compromises of past sessions</a:t>
            </a:r>
          </a:p>
          <a:p>
            <a:r>
              <a:rPr lang="en-US" altLang="ko-KR"/>
              <a:t>Backward secrecy</a:t>
            </a:r>
          </a:p>
          <a:p>
            <a:pPr lvl="1"/>
            <a:r>
              <a:rPr lang="en-US" altLang="ko-KR"/>
              <a:t>Self-mitigate compromises of past sessions</a:t>
            </a:r>
          </a:p>
          <a:p>
            <a:r>
              <a:rPr lang="en-US" altLang="ko-KR"/>
              <a:t>Main difference</a:t>
            </a:r>
          </a:p>
          <a:p>
            <a:pPr lvl="1"/>
            <a:r>
              <a:rPr lang="en-US" altLang="ko-KR"/>
              <a:t>Forward is preventative</a:t>
            </a:r>
          </a:p>
          <a:p>
            <a:pPr lvl="1"/>
            <a:r>
              <a:rPr lang="en-US" altLang="ko-KR"/>
              <a:t>Backward is mitigating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5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31CAA-5E67-4DEE-9546-B0DD0BC5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Double Ratchet Algorithm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D309C-D57F-4085-8AA3-5B6D6855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61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85C59-82B2-48DA-93E1-2C2F2845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POODLE attack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76DF7-3558-4221-B0D0-AE0393F78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Padding Oracle attack can be possible by downgrading TLS version</a:t>
            </a:r>
          </a:p>
          <a:p>
            <a:pPr lvl="1"/>
            <a:r>
              <a:rPr lang="en-US" altLang="ko-KR" dirty="0"/>
              <a:t>By downgrading to SSL v3.0</a:t>
            </a:r>
          </a:p>
          <a:p>
            <a:pPr lvl="1"/>
            <a:r>
              <a:rPr lang="en-US" altLang="ko-KR" dirty="0"/>
              <a:t>Solved by Disabling SSL v3.0</a:t>
            </a:r>
          </a:p>
          <a:p>
            <a:r>
              <a:rPr lang="en-US" altLang="ko-KR" dirty="0"/>
              <a:t>Attacker with the ability to modify ciphertext can extract value of the plaintext</a:t>
            </a:r>
          </a:p>
          <a:p>
            <a:r>
              <a:rPr lang="en-US" altLang="ko-KR" dirty="0"/>
              <a:t>Use of Mac-then-encrypt and CBC make this attack possible</a:t>
            </a:r>
          </a:p>
          <a:p>
            <a:pPr lvl="1"/>
            <a:r>
              <a:rPr lang="en-US" altLang="ko-KR" dirty="0"/>
              <a:t>Because of </a:t>
            </a:r>
            <a:r>
              <a:rPr lang="en-US" altLang="ko-KR" dirty="0" err="1"/>
              <a:t>MtE</a:t>
            </a:r>
            <a:r>
              <a:rPr lang="en-US" altLang="ko-KR" dirty="0"/>
              <a:t>, the receiver need to decrypt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B2A82-C6EA-4AD9-8789-8D60B73D00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1423"/>
            <a:ext cx="5760304" cy="23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6C75288-DA9A-4CB0-99E6-1FF54B0F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POODLE attack #2</a:t>
            </a:r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89631ED-52C2-4D86-8E6B-5C352078B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Three possible ways for the decrypted data look</a:t>
            </a:r>
          </a:p>
          <a:p>
            <a:pPr lvl="1"/>
            <a:r>
              <a:rPr lang="en-US" altLang="ko-KR"/>
              <a:t>Invalid padding</a:t>
            </a:r>
          </a:p>
          <a:p>
            <a:pPr lvl="1"/>
            <a:r>
              <a:rPr lang="en-US" altLang="ko-KR"/>
              <a:t>Valid padding, wrong HMAC</a:t>
            </a:r>
          </a:p>
          <a:p>
            <a:pPr lvl="1"/>
            <a:r>
              <a:rPr lang="en-US" altLang="ko-KR"/>
              <a:t>Valid padding, correct HMAC</a:t>
            </a:r>
          </a:p>
          <a:p>
            <a:r>
              <a:rPr lang="en-US" altLang="ko-KR"/>
              <a:t>From the second case, the attacker can assume the plaintext</a:t>
            </a:r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89416B7-E0A8-42C9-AE71-1CD6EB5F10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8893"/>
            <a:ext cx="5766090" cy="2394787"/>
          </a:xfrm>
        </p:spPr>
      </p:pic>
    </p:spTree>
    <p:extLst>
      <p:ext uri="{BB962C8B-B14F-4D97-AF65-F5344CB8AC3E}">
        <p14:creationId xmlns:p14="http://schemas.microsoft.com/office/powerpoint/2010/main" val="3229107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A372-AE12-4462-AE68-814A1AA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Poodle Attack #3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E0C7F-0DF9-44C0-8DA9-61E3F979F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By changing bits of previous ciphertext block, second condition occur</a:t>
            </a:r>
          </a:p>
          <a:p>
            <a:r>
              <a:rPr lang="en-US" altLang="ko-KR"/>
              <a:t>Wrong HMAC and correct padding scenario make attacker possible to decrypted block</a:t>
            </a:r>
          </a:p>
          <a:p>
            <a:r>
              <a:rPr lang="en-US" altLang="ko-KR"/>
              <a:t>Can know full plaintext by adjusting padding bits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F8F0B7-ABD6-4A0E-A3FE-ADA4789107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628" y="970937"/>
            <a:ext cx="3974232" cy="5518764"/>
          </a:xfrm>
        </p:spPr>
      </p:pic>
    </p:spTree>
    <p:extLst>
      <p:ext uri="{BB962C8B-B14F-4D97-AF65-F5344CB8AC3E}">
        <p14:creationId xmlns:p14="http://schemas.microsoft.com/office/powerpoint/2010/main" val="2988369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71E8A-60B0-4708-835F-B2681FD8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Authenticated Encryption with Associated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DC949-83C7-4119-83FA-96589079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The combination of cipher and MAC</a:t>
            </a:r>
          </a:p>
          <a:p>
            <a:r>
              <a:rPr lang="en-US" altLang="ko-KR"/>
              <a:t>GCM was the representation of AEAD</a:t>
            </a:r>
          </a:p>
          <a:p>
            <a:r>
              <a:rPr lang="en-US" altLang="ko-KR"/>
              <a:t>Data is both authenticated and encrypted</a:t>
            </a:r>
          </a:p>
          <a:p>
            <a:r>
              <a:rPr lang="en-US" altLang="ko-KR"/>
              <a:t>AES-GCM/CCM Was explained on previous chapter</a:t>
            </a:r>
          </a:p>
          <a:p>
            <a:r>
              <a:rPr lang="en-US" altLang="ko-KR"/>
              <a:t>MAC code is calculated during encryption procedure</a:t>
            </a:r>
          </a:p>
          <a:p>
            <a:pPr marL="685165" lvl="1"/>
            <a:r>
              <a:rPr lang="en-US" altLang="ko-KR"/>
              <a:t>MAC code is authenticated during decryption procedure</a:t>
            </a:r>
          </a:p>
        </p:txBody>
      </p:sp>
    </p:spTree>
    <p:extLst>
      <p:ext uri="{BB962C8B-B14F-4D97-AF65-F5344CB8AC3E}">
        <p14:creationId xmlns:p14="http://schemas.microsoft.com/office/powerpoint/2010/main" val="4073940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Overview web security threats and Web traffic security approaches</a:t>
            </a:r>
          </a:p>
          <a:p>
            <a:r>
              <a:rPr lang="en-US" altLang="ko-KR"/>
              <a:t>Overview of Secure Sockets Layer (SSL)</a:t>
            </a:r>
          </a:p>
          <a:p>
            <a:r>
              <a:rPr lang="en-US" altLang="ko-KR"/>
              <a:t>Differences between Secure Sockets Layer and Transport Layer Security</a:t>
            </a:r>
          </a:p>
          <a:p>
            <a:r>
              <a:rPr lang="en-US" altLang="ko-KR"/>
              <a:t>Compare the pseudorandom function used in Transport Layer Security</a:t>
            </a:r>
          </a:p>
          <a:p>
            <a:r>
              <a:rPr lang="en-US" altLang="ko-KR"/>
              <a:t>Overview of HTTPS (HTTP over SSL)</a:t>
            </a:r>
          </a:p>
          <a:p>
            <a:r>
              <a:rPr kumimoji="1" lang="en-US" altLang="ko-KR"/>
              <a:t>Differences with TLS and TLS 1.3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0953F-EB63-0840-8A0E-57AE05F3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Web Traffic Security Approaches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BB964-667D-654E-B7FA-9780F59A3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Transport level – SSL/TLS</a:t>
            </a:r>
          </a:p>
          <a:p>
            <a:pPr lvl="1"/>
            <a:r>
              <a:rPr kumimoji="1" lang="en-US" altLang="ko-KR"/>
              <a:t>Implemented just over TCP</a:t>
            </a:r>
          </a:p>
          <a:p>
            <a:pPr lvl="1"/>
            <a:r>
              <a:rPr kumimoji="1" lang="en-US" altLang="ko-KR"/>
              <a:t>Two implementation approaches:</a:t>
            </a:r>
          </a:p>
          <a:p>
            <a:pPr lvl="2"/>
            <a:r>
              <a:rPr kumimoji="1" lang="en-US" altLang="ko-KR"/>
              <a:t>Provided as part of protocol suite, transparent to applications</a:t>
            </a:r>
          </a:p>
          <a:p>
            <a:pPr lvl="2"/>
            <a:r>
              <a:rPr kumimoji="1" lang="en-US" altLang="ko-KR"/>
              <a:t>Embedded in specific packages</a:t>
            </a:r>
          </a:p>
          <a:p>
            <a:r>
              <a:rPr kumimoji="1" lang="en-US" altLang="ko-KR"/>
              <a:t>Application level</a:t>
            </a:r>
          </a:p>
          <a:p>
            <a:pPr lvl="1"/>
            <a:r>
              <a:rPr kumimoji="1" lang="en-US" altLang="ko-KR"/>
              <a:t>Embedded within particular app</a:t>
            </a:r>
          </a:p>
          <a:p>
            <a:pPr lvl="1"/>
            <a:r>
              <a:rPr kumimoji="1" lang="en-US" altLang="ko-KR"/>
              <a:t>Can be tailored to the specific need of app</a:t>
            </a:r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59AE87-20EC-FB4B-ACB5-6B4ED3A96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74229" y="3276600"/>
            <a:ext cx="6116150" cy="15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38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17.2 Secure Socket Layer(SSL)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881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FD2E9-C37D-DB49-A10C-9149AB8E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Architecture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BC4C9-E7FE-2D47-BF1D-F446A6C0E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SSL is designed to make use of TCP to provide reliable end-to-end secure service</a:t>
            </a:r>
          </a:p>
          <a:p>
            <a:r>
              <a:rPr kumimoji="1" lang="en-US" altLang="ko-KR"/>
              <a:t>SSL is not a single protocol but rather two layers of protocols</a:t>
            </a:r>
          </a:p>
          <a:p>
            <a:r>
              <a:rPr kumimoji="1" lang="en-US" altLang="ko-KR"/>
              <a:t>SSL record protocol</a:t>
            </a:r>
          </a:p>
          <a:p>
            <a:pPr lvl="1"/>
            <a:r>
              <a:rPr kumimoji="1" lang="en-US" altLang="ko-KR"/>
              <a:t>Provides basic security services to various higher layer protocols</a:t>
            </a:r>
          </a:p>
          <a:p>
            <a:pPr lvl="2"/>
            <a:r>
              <a:rPr kumimoji="1" lang="en-US" altLang="ko-KR"/>
              <a:t>E.g., HTTP</a:t>
            </a:r>
          </a:p>
          <a:p>
            <a:r>
              <a:rPr kumimoji="1" lang="en-US" altLang="ko-KR"/>
              <a:t>Three higher-layer protocols</a:t>
            </a:r>
          </a:p>
          <a:p>
            <a:pPr lvl="1"/>
            <a:r>
              <a:rPr kumimoji="1" lang="en-US" altLang="ko-KR"/>
              <a:t>Handshake protocol</a:t>
            </a:r>
          </a:p>
          <a:p>
            <a:pPr lvl="1"/>
            <a:r>
              <a:rPr kumimoji="1" lang="en-US" altLang="ko-KR"/>
              <a:t>Change cipher spec protocol</a:t>
            </a:r>
          </a:p>
          <a:p>
            <a:pPr lvl="1"/>
            <a:r>
              <a:rPr kumimoji="1" lang="en-US" altLang="ko-KR"/>
              <a:t>Alert protocol</a:t>
            </a:r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F0C088-4247-5B4C-814D-827CBCEEEE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6986"/>
            <a:ext cx="5181600" cy="32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1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E08C-41A1-214F-803A-9C605A88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SSL Connection and Session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B7D27-AC6E-E34D-A97C-B63F6E35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/>
              <a:t>Connection</a:t>
            </a:r>
          </a:p>
          <a:p>
            <a:pPr marL="685165" lvl="1"/>
            <a:r>
              <a:rPr lang="en-US" altLang="ko-KR"/>
              <a:t>A single transmission</a:t>
            </a:r>
          </a:p>
          <a:p>
            <a:pPr marL="685165" lvl="1"/>
            <a:r>
              <a:rPr lang="en-US" altLang="ko-KR"/>
              <a:t>Peer-to-peer relationships that is transient</a:t>
            </a:r>
            <a:endParaRPr lang="en-US"/>
          </a:p>
          <a:p>
            <a:pPr marL="685165" lvl="1"/>
            <a:r>
              <a:rPr lang="en-US" altLang="ko-KR"/>
              <a:t>Every connection is associated with one session</a:t>
            </a:r>
            <a:endParaRPr lang="en-US"/>
          </a:p>
          <a:p>
            <a:r>
              <a:rPr kumimoji="1" lang="en-US" altLang="ko-KR"/>
              <a:t>Session</a:t>
            </a:r>
            <a:endParaRPr lang="en-US" altLang="ko-KR"/>
          </a:p>
          <a:p>
            <a:pPr marL="685165" lvl="1"/>
            <a:r>
              <a:rPr kumimoji="1" lang="en-US" altLang="ko-KR"/>
              <a:t>Association between client and server</a:t>
            </a:r>
            <a:endParaRPr lang="en-US" altLang="ko-KR"/>
          </a:p>
          <a:p>
            <a:pPr marL="685165" lvl="1"/>
            <a:r>
              <a:rPr kumimoji="1" lang="en-US" altLang="ko-KR"/>
              <a:t>Created by handshake protocol</a:t>
            </a:r>
            <a:endParaRPr lang="en-US" altLang="ko-KR"/>
          </a:p>
          <a:p>
            <a:pPr marL="685165" lvl="1"/>
            <a:r>
              <a:rPr kumimoji="1" lang="en-US" altLang="ko-KR"/>
              <a:t>Session defines set of cryptographic security parameters that can be shared among multiple connections</a:t>
            </a:r>
            <a:endParaRPr lang="en-US" altLang="ko-KR"/>
          </a:p>
          <a:p>
            <a:pPr marL="685165" lvl="1"/>
            <a:r>
              <a:rPr kumimoji="1" lang="en-US" altLang="ko-KR"/>
              <a:t>Sessions are used to avoid expensive renegotiation for each new connection</a:t>
            </a:r>
            <a:endParaRPr lang="en-US" altLang="ko-KR"/>
          </a:p>
          <a:p>
            <a:pPr marL="685165" lvl="1"/>
            <a:r>
              <a:rPr kumimoji="1" lang="en-US" altLang="ko-KR"/>
              <a:t>For single session, there may be multiple connections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174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0</TotalTime>
  <Words>3205</Words>
  <Application>Microsoft Office PowerPoint</Application>
  <PresentationFormat>와이드스크린</PresentationFormat>
  <Paragraphs>503</Paragraphs>
  <Slides>59</Slides>
  <Notes>25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Amaranth</vt:lpstr>
      <vt:lpstr>본고딕 KR Regular</vt:lpstr>
      <vt:lpstr>Consolas</vt:lpstr>
      <vt:lpstr>Britannic Bold</vt:lpstr>
      <vt:lpstr>Wingdings</vt:lpstr>
      <vt:lpstr>Cambria Math</vt:lpstr>
      <vt:lpstr>Arial</vt:lpstr>
      <vt:lpstr>One List</vt:lpstr>
      <vt:lpstr>TLS</vt:lpstr>
      <vt:lpstr>Contents</vt:lpstr>
      <vt:lpstr>17.1 Web Security Considerations</vt:lpstr>
      <vt:lpstr>Web Security Threats: Classification</vt:lpstr>
      <vt:lpstr>Web Traffic Security Approaches #1</vt:lpstr>
      <vt:lpstr>Web Traffic Security Approaches #2</vt:lpstr>
      <vt:lpstr>17.2 Secure Socket Layer(SSL)</vt:lpstr>
      <vt:lpstr>SSL Architecture</vt:lpstr>
      <vt:lpstr>SSL Connection and Session</vt:lpstr>
      <vt:lpstr>SSL Session Parameters #1</vt:lpstr>
      <vt:lpstr>SSL Session Parameters #2</vt:lpstr>
      <vt:lpstr>SSL Connection Parameters #1</vt:lpstr>
      <vt:lpstr>SSL Connection Parameters #2</vt:lpstr>
      <vt:lpstr>SSL Record Protocol:  Two Providing Services</vt:lpstr>
      <vt:lpstr>SSL Record Protocol: Procedure</vt:lpstr>
      <vt:lpstr>SSL Record Protocol: Header</vt:lpstr>
      <vt:lpstr>SSL Upper Layer Protocols</vt:lpstr>
      <vt:lpstr>Change Cipher Spec Protocol</vt:lpstr>
      <vt:lpstr>Alert Protocol</vt:lpstr>
      <vt:lpstr>Handshake Protocol</vt:lpstr>
      <vt:lpstr>Handshake Protocol: Message Format</vt:lpstr>
      <vt:lpstr>Handshake Procedure</vt:lpstr>
      <vt:lpstr>Phase 1: Establish Security Capabilities #1</vt:lpstr>
      <vt:lpstr>Phase 1: Establish Security Capabilities #2</vt:lpstr>
      <vt:lpstr>CipherSuite Parameters: Key Exchange Methods</vt:lpstr>
      <vt:lpstr>Phase 2: Server Authentication and Key Exchange #1</vt:lpstr>
      <vt:lpstr>server_key_exchange Message Params</vt:lpstr>
      <vt:lpstr>Phase 2: Server Authentication and Key Exchange #2</vt:lpstr>
      <vt:lpstr>Phase 3: Client Authentication and Key Exchange #1</vt:lpstr>
      <vt:lpstr>Phase 3: Client Authentication and Key Exchange #2</vt:lpstr>
      <vt:lpstr>Phase 4: Finish</vt:lpstr>
      <vt:lpstr>Cryptographic Computations</vt:lpstr>
      <vt:lpstr>Master Secret Creation</vt:lpstr>
      <vt:lpstr>Calculation of master_secret</vt:lpstr>
      <vt:lpstr>Generation of Cryptographic Parameters</vt:lpstr>
      <vt:lpstr>17.3 Transport Layer Security(TLS)</vt:lpstr>
      <vt:lpstr>Message Authentication Code</vt:lpstr>
      <vt:lpstr>Pseudorandom Function</vt:lpstr>
      <vt:lpstr>Cryptographic Computations</vt:lpstr>
      <vt:lpstr>Heartbeat Protocol</vt:lpstr>
      <vt:lpstr>SSL/TLS Attacks</vt:lpstr>
      <vt:lpstr>17.4 HTTPS</vt:lpstr>
      <vt:lpstr>HTTP over SSL(HTTPS)</vt:lpstr>
      <vt:lpstr>Connection Initiation</vt:lpstr>
      <vt:lpstr>Connection Closure</vt:lpstr>
      <vt:lpstr>TLS 1.3</vt:lpstr>
      <vt:lpstr>Features</vt:lpstr>
      <vt:lpstr>1-RTT</vt:lpstr>
      <vt:lpstr>0-RTT Resumption</vt:lpstr>
      <vt:lpstr>0-RTT Replay Attack</vt:lpstr>
      <vt:lpstr>Renegotiation Disabled</vt:lpstr>
      <vt:lpstr>Perfect Forward Secrecy</vt:lpstr>
      <vt:lpstr>Forwards vs Backwards Secrecy</vt:lpstr>
      <vt:lpstr>Double Ratchet Algorithm</vt:lpstr>
      <vt:lpstr>POODLE attack #1</vt:lpstr>
      <vt:lpstr>POODLE attack #2</vt:lpstr>
      <vt:lpstr>Poodle Attack #3</vt:lpstr>
      <vt:lpstr>Authenticated Encryption with Associated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손수민</cp:lastModifiedBy>
  <cp:revision>2</cp:revision>
  <cp:lastPrinted>2016-11-28T00:53:03Z</cp:lastPrinted>
  <dcterms:created xsi:type="dcterms:W3CDTF">2022-01-09T08:49:23Z</dcterms:created>
  <dcterms:modified xsi:type="dcterms:W3CDTF">2022-03-03T16:05:30Z</dcterms:modified>
</cp:coreProperties>
</file>